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2" r:id="rId3"/>
    <p:sldMasterId id="214748367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</p:sldIdLst>
  <p:sldSz cy="6858000" cx="9144000"/>
  <p:notesSz cx="6858000" cy="9144000"/>
  <p:embeddedFontLst>
    <p:embeddedFont>
      <p:font typeface="Corbel"/>
      <p:regular r:id="rId49"/>
      <p:bold r:id="rId50"/>
      <p:italic r:id="rId51"/>
      <p:boldItalic r:id="rId5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font" Target="fonts/Corbel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Corbel-italic.fntdata"/><Relationship Id="rId50" Type="http://schemas.openxmlformats.org/officeDocument/2006/relationships/font" Target="fonts/Corbel-bold.fntdata"/><Relationship Id="rId52" Type="http://schemas.openxmlformats.org/officeDocument/2006/relationships/font" Target="fonts/Corbel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cd2324a257_0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2cd2324a257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cd2324a257_0_1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2cd2324a257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cd2324a257_0_2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2cd2324a257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ccd029fe92_0_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2ccd029fe92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cd4ad02a64_1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2cd4ad02a64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2cd4ad02a64_1_2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2cd4ad02a64_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2cd5927c472_17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2cd5927c472_17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2cd29095b2a_0_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2cd29095b2a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2ccd62febe2_4_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2ccd62febe2_4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2cd739431cf_0_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2cd739431cf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2cd29095b2a_0_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2cd29095b2a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2cd7821569c_1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2cd7821569c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2cd005ec47a_1_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2cd005ec47a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2cd005ec47a_1_1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2cd005ec47a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2cd005ec47a_1_2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2cd005ec47a_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ccd029fe92_0_2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2ccd029fe92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2ccd029fe92_0_2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2ccd029fe92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2cd7821569c_0_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2cd7821569c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2cd7821569c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2cd7821569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2cd5927c472_39_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2cd5927c472_39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ccd029fe92_0_1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2ccd029fe92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2cd5927c472_39_1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2cd5927c472_39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2cd5927c472_39_2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2cd5927c472_39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2cd5927c472_39_3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2cd5927c472_39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2cd5927c472_39_4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2cd5927c472_39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2cd5927c472_40_1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2cd5927c472_4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2cd5927c472_2_1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2cd5927c472_2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2ccd029fe92_0_3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2ccd029fe92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2cd5927c472_2_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2cd5927c472_2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2cd5927c472_2_2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2cd5927c472_2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2cd5927c472_2_3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2cd5927c472_2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cc398182ee_1_1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2cc398182ee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2cd4ad02a64_11_1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2cd4ad02a64_1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2cd4ad02a64_11_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2cd4ad02a64_1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2ccd029fe92_0_3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2ccd029fe92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2c5265ff2b1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" name="Google Shape;453;g2c5265ff2b1_1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cd5927c472_15_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2cd5927c472_15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cd5927c472_4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2cd5927c472_4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cd5927c472_40_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2cd5927c472_4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ccd029fe92_0_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2ccd029fe92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ccd029fe92_0_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2ccd029fe92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2"/>
          <p:cNvSpPr txBox="1"/>
          <p:nvPr>
            <p:ph type="title"/>
          </p:nvPr>
        </p:nvSpPr>
        <p:spPr>
          <a:xfrm>
            <a:off x="2483640" y="0"/>
            <a:ext cx="4680000" cy="1196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" type="subTitle"/>
          </p:nvPr>
        </p:nvSpPr>
        <p:spPr>
          <a:xfrm>
            <a:off x="1295280" y="1340640"/>
            <a:ext cx="7597080" cy="51843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/>
          <p:nvPr>
            <p:ph type="title"/>
          </p:nvPr>
        </p:nvSpPr>
        <p:spPr>
          <a:xfrm>
            <a:off x="2483640" y="0"/>
            <a:ext cx="4680000" cy="1196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1"/>
          <p:cNvSpPr txBox="1"/>
          <p:nvPr>
            <p:ph idx="1" type="body"/>
          </p:nvPr>
        </p:nvSpPr>
        <p:spPr>
          <a:xfrm>
            <a:off x="1295280" y="1340640"/>
            <a:ext cx="7597080" cy="2472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11"/>
          <p:cNvSpPr txBox="1"/>
          <p:nvPr>
            <p:ph idx="2" type="body"/>
          </p:nvPr>
        </p:nvSpPr>
        <p:spPr>
          <a:xfrm>
            <a:off x="1295280" y="4048920"/>
            <a:ext cx="7597080" cy="2472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/>
          <p:nvPr>
            <p:ph type="title"/>
          </p:nvPr>
        </p:nvSpPr>
        <p:spPr>
          <a:xfrm>
            <a:off x="2483640" y="0"/>
            <a:ext cx="4680000" cy="1196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2"/>
          <p:cNvSpPr txBox="1"/>
          <p:nvPr>
            <p:ph idx="1" type="body"/>
          </p:nvPr>
        </p:nvSpPr>
        <p:spPr>
          <a:xfrm>
            <a:off x="1295280" y="1340640"/>
            <a:ext cx="3707280" cy="2472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2"/>
          <p:cNvSpPr txBox="1"/>
          <p:nvPr>
            <p:ph idx="2" type="body"/>
          </p:nvPr>
        </p:nvSpPr>
        <p:spPr>
          <a:xfrm>
            <a:off x="5188320" y="1340640"/>
            <a:ext cx="3707280" cy="2472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12"/>
          <p:cNvSpPr txBox="1"/>
          <p:nvPr>
            <p:ph idx="3" type="body"/>
          </p:nvPr>
        </p:nvSpPr>
        <p:spPr>
          <a:xfrm>
            <a:off x="1295280" y="4048920"/>
            <a:ext cx="3707280" cy="2472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12"/>
          <p:cNvSpPr txBox="1"/>
          <p:nvPr>
            <p:ph idx="4" type="body"/>
          </p:nvPr>
        </p:nvSpPr>
        <p:spPr>
          <a:xfrm>
            <a:off x="5188320" y="4048920"/>
            <a:ext cx="3707280" cy="2472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3"/>
          <p:cNvSpPr txBox="1"/>
          <p:nvPr>
            <p:ph type="title"/>
          </p:nvPr>
        </p:nvSpPr>
        <p:spPr>
          <a:xfrm>
            <a:off x="2483640" y="0"/>
            <a:ext cx="4680000" cy="1196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13"/>
          <p:cNvSpPr txBox="1"/>
          <p:nvPr>
            <p:ph idx="1" type="body"/>
          </p:nvPr>
        </p:nvSpPr>
        <p:spPr>
          <a:xfrm>
            <a:off x="1295280" y="1340640"/>
            <a:ext cx="2445840" cy="2472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3"/>
          <p:cNvSpPr txBox="1"/>
          <p:nvPr>
            <p:ph idx="2" type="body"/>
          </p:nvPr>
        </p:nvSpPr>
        <p:spPr>
          <a:xfrm>
            <a:off x="3863880" y="1340640"/>
            <a:ext cx="2445840" cy="2472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3"/>
          <p:cNvSpPr txBox="1"/>
          <p:nvPr>
            <p:ph idx="3" type="body"/>
          </p:nvPr>
        </p:nvSpPr>
        <p:spPr>
          <a:xfrm>
            <a:off x="6432480" y="1340640"/>
            <a:ext cx="2445840" cy="2472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13"/>
          <p:cNvSpPr txBox="1"/>
          <p:nvPr>
            <p:ph idx="4" type="body"/>
          </p:nvPr>
        </p:nvSpPr>
        <p:spPr>
          <a:xfrm>
            <a:off x="1295280" y="4048920"/>
            <a:ext cx="2445840" cy="2472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13"/>
          <p:cNvSpPr txBox="1"/>
          <p:nvPr>
            <p:ph idx="5" type="body"/>
          </p:nvPr>
        </p:nvSpPr>
        <p:spPr>
          <a:xfrm>
            <a:off x="3863880" y="4048920"/>
            <a:ext cx="2445840" cy="2472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3"/>
          <p:cNvSpPr txBox="1"/>
          <p:nvPr>
            <p:ph idx="6" type="body"/>
          </p:nvPr>
        </p:nvSpPr>
        <p:spPr>
          <a:xfrm>
            <a:off x="6432480" y="4048920"/>
            <a:ext cx="2445840" cy="2472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>
            <p:ph type="title"/>
          </p:nvPr>
        </p:nvSpPr>
        <p:spPr>
          <a:xfrm>
            <a:off x="2483640" y="0"/>
            <a:ext cx="4680000" cy="1196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6"/>
          <p:cNvSpPr txBox="1"/>
          <p:nvPr>
            <p:ph idx="1" type="subTitle"/>
          </p:nvPr>
        </p:nvSpPr>
        <p:spPr>
          <a:xfrm>
            <a:off x="1295280" y="1340640"/>
            <a:ext cx="7597080" cy="51843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/>
          <p:nvPr>
            <p:ph type="title"/>
          </p:nvPr>
        </p:nvSpPr>
        <p:spPr>
          <a:xfrm>
            <a:off x="2483640" y="0"/>
            <a:ext cx="4680000" cy="1196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7"/>
          <p:cNvSpPr txBox="1"/>
          <p:nvPr>
            <p:ph idx="1" type="body"/>
          </p:nvPr>
        </p:nvSpPr>
        <p:spPr>
          <a:xfrm>
            <a:off x="1295280" y="1340640"/>
            <a:ext cx="7597080" cy="5184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8"/>
          <p:cNvSpPr txBox="1"/>
          <p:nvPr>
            <p:ph type="title"/>
          </p:nvPr>
        </p:nvSpPr>
        <p:spPr>
          <a:xfrm>
            <a:off x="2483640" y="0"/>
            <a:ext cx="4680000" cy="1196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8"/>
          <p:cNvSpPr txBox="1"/>
          <p:nvPr>
            <p:ph idx="1" type="body"/>
          </p:nvPr>
        </p:nvSpPr>
        <p:spPr>
          <a:xfrm>
            <a:off x="1295280" y="1340640"/>
            <a:ext cx="3707280" cy="5184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2" type="body"/>
          </p:nvPr>
        </p:nvSpPr>
        <p:spPr>
          <a:xfrm>
            <a:off x="5188320" y="1340640"/>
            <a:ext cx="3707280" cy="5184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9"/>
          <p:cNvSpPr txBox="1"/>
          <p:nvPr>
            <p:ph type="title"/>
          </p:nvPr>
        </p:nvSpPr>
        <p:spPr>
          <a:xfrm>
            <a:off x="2483640" y="0"/>
            <a:ext cx="4680000" cy="1196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0"/>
          <p:cNvSpPr txBox="1"/>
          <p:nvPr>
            <p:ph idx="1" type="subTitle"/>
          </p:nvPr>
        </p:nvSpPr>
        <p:spPr>
          <a:xfrm>
            <a:off x="2483640" y="0"/>
            <a:ext cx="4680000" cy="5546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1"/>
          <p:cNvSpPr txBox="1"/>
          <p:nvPr>
            <p:ph type="title"/>
          </p:nvPr>
        </p:nvSpPr>
        <p:spPr>
          <a:xfrm>
            <a:off x="2483640" y="0"/>
            <a:ext cx="4680000" cy="1196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21"/>
          <p:cNvSpPr txBox="1"/>
          <p:nvPr>
            <p:ph idx="1" type="body"/>
          </p:nvPr>
        </p:nvSpPr>
        <p:spPr>
          <a:xfrm>
            <a:off x="1295280" y="1340640"/>
            <a:ext cx="3707280" cy="2472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21"/>
          <p:cNvSpPr txBox="1"/>
          <p:nvPr>
            <p:ph idx="2" type="body"/>
          </p:nvPr>
        </p:nvSpPr>
        <p:spPr>
          <a:xfrm>
            <a:off x="5188320" y="1340640"/>
            <a:ext cx="3707280" cy="5184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21"/>
          <p:cNvSpPr txBox="1"/>
          <p:nvPr>
            <p:ph idx="3" type="body"/>
          </p:nvPr>
        </p:nvSpPr>
        <p:spPr>
          <a:xfrm>
            <a:off x="1295280" y="4048920"/>
            <a:ext cx="3707280" cy="2472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2"/>
          <p:cNvSpPr txBox="1"/>
          <p:nvPr>
            <p:ph type="title"/>
          </p:nvPr>
        </p:nvSpPr>
        <p:spPr>
          <a:xfrm>
            <a:off x="2483640" y="0"/>
            <a:ext cx="4680000" cy="1196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22"/>
          <p:cNvSpPr txBox="1"/>
          <p:nvPr>
            <p:ph idx="1" type="body"/>
          </p:nvPr>
        </p:nvSpPr>
        <p:spPr>
          <a:xfrm>
            <a:off x="1295280" y="1340640"/>
            <a:ext cx="3707280" cy="5184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22"/>
          <p:cNvSpPr txBox="1"/>
          <p:nvPr>
            <p:ph idx="2" type="body"/>
          </p:nvPr>
        </p:nvSpPr>
        <p:spPr>
          <a:xfrm>
            <a:off x="5188320" y="1340640"/>
            <a:ext cx="3707280" cy="2472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22"/>
          <p:cNvSpPr txBox="1"/>
          <p:nvPr>
            <p:ph idx="3" type="body"/>
          </p:nvPr>
        </p:nvSpPr>
        <p:spPr>
          <a:xfrm>
            <a:off x="5188320" y="4048920"/>
            <a:ext cx="3707280" cy="2472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3"/>
          <p:cNvSpPr txBox="1"/>
          <p:nvPr>
            <p:ph type="title"/>
          </p:nvPr>
        </p:nvSpPr>
        <p:spPr>
          <a:xfrm>
            <a:off x="2483640" y="0"/>
            <a:ext cx="4680000" cy="1196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23"/>
          <p:cNvSpPr txBox="1"/>
          <p:nvPr>
            <p:ph idx="1" type="body"/>
          </p:nvPr>
        </p:nvSpPr>
        <p:spPr>
          <a:xfrm>
            <a:off x="1295280" y="1340640"/>
            <a:ext cx="3707280" cy="2472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23"/>
          <p:cNvSpPr txBox="1"/>
          <p:nvPr>
            <p:ph idx="2" type="body"/>
          </p:nvPr>
        </p:nvSpPr>
        <p:spPr>
          <a:xfrm>
            <a:off x="5188320" y="1340640"/>
            <a:ext cx="3707280" cy="2472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23"/>
          <p:cNvSpPr txBox="1"/>
          <p:nvPr>
            <p:ph idx="3" type="body"/>
          </p:nvPr>
        </p:nvSpPr>
        <p:spPr>
          <a:xfrm>
            <a:off x="1295280" y="4048920"/>
            <a:ext cx="7597080" cy="2472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4"/>
          <p:cNvSpPr txBox="1"/>
          <p:nvPr>
            <p:ph type="title"/>
          </p:nvPr>
        </p:nvSpPr>
        <p:spPr>
          <a:xfrm>
            <a:off x="2483640" y="0"/>
            <a:ext cx="4680000" cy="1196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24"/>
          <p:cNvSpPr txBox="1"/>
          <p:nvPr>
            <p:ph idx="1" type="body"/>
          </p:nvPr>
        </p:nvSpPr>
        <p:spPr>
          <a:xfrm>
            <a:off x="1295280" y="1340640"/>
            <a:ext cx="7597080" cy="2472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24"/>
          <p:cNvSpPr txBox="1"/>
          <p:nvPr>
            <p:ph idx="2" type="body"/>
          </p:nvPr>
        </p:nvSpPr>
        <p:spPr>
          <a:xfrm>
            <a:off x="1295280" y="4048920"/>
            <a:ext cx="7597080" cy="2472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5"/>
          <p:cNvSpPr txBox="1"/>
          <p:nvPr>
            <p:ph type="title"/>
          </p:nvPr>
        </p:nvSpPr>
        <p:spPr>
          <a:xfrm>
            <a:off x="2483640" y="0"/>
            <a:ext cx="4680000" cy="1196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25"/>
          <p:cNvSpPr txBox="1"/>
          <p:nvPr>
            <p:ph idx="1" type="body"/>
          </p:nvPr>
        </p:nvSpPr>
        <p:spPr>
          <a:xfrm>
            <a:off x="1295280" y="1340640"/>
            <a:ext cx="3707280" cy="2472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25"/>
          <p:cNvSpPr txBox="1"/>
          <p:nvPr>
            <p:ph idx="2" type="body"/>
          </p:nvPr>
        </p:nvSpPr>
        <p:spPr>
          <a:xfrm>
            <a:off x="5188320" y="1340640"/>
            <a:ext cx="3707280" cy="2472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25"/>
          <p:cNvSpPr txBox="1"/>
          <p:nvPr>
            <p:ph idx="3" type="body"/>
          </p:nvPr>
        </p:nvSpPr>
        <p:spPr>
          <a:xfrm>
            <a:off x="1295280" y="4048920"/>
            <a:ext cx="3707280" cy="2472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25"/>
          <p:cNvSpPr txBox="1"/>
          <p:nvPr>
            <p:ph idx="4" type="body"/>
          </p:nvPr>
        </p:nvSpPr>
        <p:spPr>
          <a:xfrm>
            <a:off x="5188320" y="4048920"/>
            <a:ext cx="3707280" cy="2472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6"/>
          <p:cNvSpPr txBox="1"/>
          <p:nvPr>
            <p:ph type="title"/>
          </p:nvPr>
        </p:nvSpPr>
        <p:spPr>
          <a:xfrm>
            <a:off x="2483640" y="0"/>
            <a:ext cx="4680000" cy="1196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" name="Google Shape;115;p26"/>
          <p:cNvSpPr txBox="1"/>
          <p:nvPr>
            <p:ph idx="1" type="body"/>
          </p:nvPr>
        </p:nvSpPr>
        <p:spPr>
          <a:xfrm>
            <a:off x="1295280" y="1340640"/>
            <a:ext cx="2445840" cy="2472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26"/>
          <p:cNvSpPr txBox="1"/>
          <p:nvPr>
            <p:ph idx="2" type="body"/>
          </p:nvPr>
        </p:nvSpPr>
        <p:spPr>
          <a:xfrm>
            <a:off x="3863880" y="1340640"/>
            <a:ext cx="2445840" cy="2472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26"/>
          <p:cNvSpPr txBox="1"/>
          <p:nvPr>
            <p:ph idx="3" type="body"/>
          </p:nvPr>
        </p:nvSpPr>
        <p:spPr>
          <a:xfrm>
            <a:off x="6432480" y="1340640"/>
            <a:ext cx="2445840" cy="2472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p26"/>
          <p:cNvSpPr txBox="1"/>
          <p:nvPr>
            <p:ph idx="4" type="body"/>
          </p:nvPr>
        </p:nvSpPr>
        <p:spPr>
          <a:xfrm>
            <a:off x="1295280" y="4048920"/>
            <a:ext cx="2445840" cy="2472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" name="Google Shape;119;p26"/>
          <p:cNvSpPr txBox="1"/>
          <p:nvPr>
            <p:ph idx="5" type="body"/>
          </p:nvPr>
        </p:nvSpPr>
        <p:spPr>
          <a:xfrm>
            <a:off x="3863880" y="4048920"/>
            <a:ext cx="2445840" cy="2472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0" name="Google Shape;120;p26"/>
          <p:cNvSpPr txBox="1"/>
          <p:nvPr>
            <p:ph idx="6" type="body"/>
          </p:nvPr>
        </p:nvSpPr>
        <p:spPr>
          <a:xfrm>
            <a:off x="6432480" y="4048920"/>
            <a:ext cx="2445840" cy="2472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2483640" y="0"/>
            <a:ext cx="4680000" cy="1196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1295280" y="1340640"/>
            <a:ext cx="7597080" cy="5184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2483640" y="0"/>
            <a:ext cx="4680000" cy="1196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1295280" y="1340640"/>
            <a:ext cx="3707280" cy="5184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5188320" y="1340640"/>
            <a:ext cx="3707280" cy="5184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/>
          <p:nvPr>
            <p:ph type="title"/>
          </p:nvPr>
        </p:nvSpPr>
        <p:spPr>
          <a:xfrm>
            <a:off x="2483640" y="0"/>
            <a:ext cx="4680000" cy="1196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idx="1" type="subTitle"/>
          </p:nvPr>
        </p:nvSpPr>
        <p:spPr>
          <a:xfrm>
            <a:off x="2483640" y="0"/>
            <a:ext cx="4680000" cy="5546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8"/>
          <p:cNvSpPr txBox="1"/>
          <p:nvPr>
            <p:ph type="title"/>
          </p:nvPr>
        </p:nvSpPr>
        <p:spPr>
          <a:xfrm>
            <a:off x="2483640" y="0"/>
            <a:ext cx="4680000" cy="1196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8"/>
          <p:cNvSpPr txBox="1"/>
          <p:nvPr>
            <p:ph idx="1" type="body"/>
          </p:nvPr>
        </p:nvSpPr>
        <p:spPr>
          <a:xfrm>
            <a:off x="1295280" y="1340640"/>
            <a:ext cx="3707280" cy="2472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8"/>
          <p:cNvSpPr txBox="1"/>
          <p:nvPr>
            <p:ph idx="2" type="body"/>
          </p:nvPr>
        </p:nvSpPr>
        <p:spPr>
          <a:xfrm>
            <a:off x="5188320" y="1340640"/>
            <a:ext cx="3707280" cy="5184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8"/>
          <p:cNvSpPr txBox="1"/>
          <p:nvPr>
            <p:ph idx="3" type="body"/>
          </p:nvPr>
        </p:nvSpPr>
        <p:spPr>
          <a:xfrm>
            <a:off x="1295280" y="4048920"/>
            <a:ext cx="3707280" cy="2472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 txBox="1"/>
          <p:nvPr>
            <p:ph type="title"/>
          </p:nvPr>
        </p:nvSpPr>
        <p:spPr>
          <a:xfrm>
            <a:off x="2483640" y="0"/>
            <a:ext cx="4680000" cy="1196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9"/>
          <p:cNvSpPr txBox="1"/>
          <p:nvPr>
            <p:ph idx="1" type="body"/>
          </p:nvPr>
        </p:nvSpPr>
        <p:spPr>
          <a:xfrm>
            <a:off x="1295280" y="1340640"/>
            <a:ext cx="3707280" cy="5184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5188320" y="1340640"/>
            <a:ext cx="3707280" cy="2472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3" type="body"/>
          </p:nvPr>
        </p:nvSpPr>
        <p:spPr>
          <a:xfrm>
            <a:off x="5188320" y="4048920"/>
            <a:ext cx="3707280" cy="2472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type="title"/>
          </p:nvPr>
        </p:nvSpPr>
        <p:spPr>
          <a:xfrm>
            <a:off x="2483640" y="0"/>
            <a:ext cx="4680000" cy="1196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10"/>
          <p:cNvSpPr txBox="1"/>
          <p:nvPr>
            <p:ph idx="1" type="body"/>
          </p:nvPr>
        </p:nvSpPr>
        <p:spPr>
          <a:xfrm>
            <a:off x="1295280" y="1340640"/>
            <a:ext cx="3707280" cy="2472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10"/>
          <p:cNvSpPr txBox="1"/>
          <p:nvPr>
            <p:ph idx="2" type="body"/>
          </p:nvPr>
        </p:nvSpPr>
        <p:spPr>
          <a:xfrm>
            <a:off x="5188320" y="1340640"/>
            <a:ext cx="3707280" cy="2472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10"/>
          <p:cNvSpPr txBox="1"/>
          <p:nvPr>
            <p:ph idx="3" type="body"/>
          </p:nvPr>
        </p:nvSpPr>
        <p:spPr>
          <a:xfrm>
            <a:off x="1295280" y="4048920"/>
            <a:ext cx="7597080" cy="2472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7.xml"/><Relationship Id="rId10" Type="http://schemas.openxmlformats.org/officeDocument/2006/relationships/slideLayout" Target="../slideLayouts/slideLayout6.xml"/><Relationship Id="rId13" Type="http://schemas.openxmlformats.org/officeDocument/2006/relationships/slideLayout" Target="../slideLayouts/slideLayout9.xml"/><Relationship Id="rId12" Type="http://schemas.openxmlformats.org/officeDocument/2006/relationships/slideLayout" Target="../slideLayouts/slideLayout8.xml"/><Relationship Id="rId1" Type="http://schemas.openxmlformats.org/officeDocument/2006/relationships/image" Target="../media/image1.png"/><Relationship Id="rId2" Type="http://schemas.openxmlformats.org/officeDocument/2006/relationships/image" Target="../media/image3.png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0.xml"/><Relationship Id="rId17" Type="http://schemas.openxmlformats.org/officeDocument/2006/relationships/theme" Target="../theme/theme3.xml"/><Relationship Id="rId16" Type="http://schemas.openxmlformats.org/officeDocument/2006/relationships/slideLayout" Target="../slideLayouts/slideLayout12.xml"/><Relationship Id="rId5" Type="http://schemas.openxmlformats.org/officeDocument/2006/relationships/slideLayout" Target="../slideLayouts/slideLayout1.xml"/><Relationship Id="rId6" Type="http://schemas.openxmlformats.org/officeDocument/2006/relationships/slideLayout" Target="../slideLayouts/slideLayout2.xml"/><Relationship Id="rId7" Type="http://schemas.openxmlformats.org/officeDocument/2006/relationships/slideLayout" Target="../slideLayouts/slideLayout3.xml"/><Relationship Id="rId8" Type="http://schemas.openxmlformats.org/officeDocument/2006/relationships/slideLayout" Target="../slideLayouts/slideLayout4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2.xml"/><Relationship Id="rId1" Type="http://schemas.openxmlformats.org/officeDocument/2006/relationships/image" Target="../media/image1.pn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80583" l="16571" r="0" t="0"/>
          <a:stretch/>
        </p:blipFill>
        <p:spPr>
          <a:xfrm>
            <a:off x="0" y="0"/>
            <a:ext cx="9143640" cy="1196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7;p1"/>
          <p:cNvPicPr preferRelativeResize="0"/>
          <p:nvPr/>
        </p:nvPicPr>
        <p:blipFill rotWithShape="1">
          <a:blip r:embed="rId1">
            <a:alphaModFix/>
          </a:blip>
          <a:srcRect b="0" l="16571" r="0" t="19407"/>
          <a:stretch/>
        </p:blipFill>
        <p:spPr>
          <a:xfrm>
            <a:off x="0" y="1196640"/>
            <a:ext cx="9143640" cy="56610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8;p1"/>
          <p:cNvSpPr/>
          <p:nvPr/>
        </p:nvSpPr>
        <p:spPr>
          <a:xfrm>
            <a:off x="0" y="1196640"/>
            <a:ext cx="9143640" cy="5661000"/>
          </a:xfrm>
          <a:prstGeom prst="rect">
            <a:avLst/>
          </a:prstGeom>
          <a:solidFill>
            <a:srgbClr val="FFFFFF">
              <a:alpha val="7294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" name="Google Shape;9;p1"/>
          <p:cNvSpPr/>
          <p:nvPr/>
        </p:nvSpPr>
        <p:spPr>
          <a:xfrm>
            <a:off x="0" y="116640"/>
            <a:ext cx="2555280" cy="10519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00" u="none" cap="none" strike="noStrike">
                <a:solidFill>
                  <a:srgbClr val="373E48"/>
                </a:solidFill>
                <a:latin typeface="Corbel"/>
                <a:ea typeface="Corbel"/>
                <a:cs typeface="Corbel"/>
                <a:sym typeface="Corbel"/>
              </a:rPr>
              <a:t>ESRG</a:t>
            </a:r>
            <a:endParaRPr b="0" i="0" sz="21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100" u="none" cap="none" strike="noStrike">
                <a:solidFill>
                  <a:srgbClr val="00A2D3"/>
                </a:solidFill>
                <a:latin typeface="Corbel"/>
                <a:ea typeface="Corbel"/>
                <a:cs typeface="Corbel"/>
                <a:sym typeface="Corbel"/>
              </a:rPr>
              <a:t>Embedded Systems</a:t>
            </a:r>
            <a:endParaRPr b="0" i="0" sz="21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100" u="none" cap="none" strike="noStrike">
                <a:solidFill>
                  <a:srgbClr val="00A2D3"/>
                </a:solidFill>
                <a:latin typeface="Corbel"/>
                <a:ea typeface="Corbel"/>
                <a:cs typeface="Corbel"/>
                <a:sym typeface="Corbel"/>
              </a:rPr>
              <a:t>Research Group</a:t>
            </a:r>
            <a:endParaRPr b="0" i="0" sz="21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" name="Google Shape;10;p1"/>
          <p:cNvPicPr preferRelativeResize="0"/>
          <p:nvPr/>
        </p:nvPicPr>
        <p:blipFill rotWithShape="1">
          <a:blip r:embed="rId2">
            <a:alphaModFix/>
          </a:blip>
          <a:srcRect b="1445" l="3803" r="37963" t="0"/>
          <a:stretch/>
        </p:blipFill>
        <p:spPr>
          <a:xfrm>
            <a:off x="0" y="1196640"/>
            <a:ext cx="1115280" cy="566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15640" y="2709000"/>
            <a:ext cx="7580520" cy="345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1"/>
          <p:cNvSpPr txBox="1"/>
          <p:nvPr>
            <p:ph type="title"/>
          </p:nvPr>
        </p:nvSpPr>
        <p:spPr>
          <a:xfrm>
            <a:off x="1115640" y="1196640"/>
            <a:ext cx="7577280" cy="1469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3" name="Google Shape;13;p1"/>
          <p:cNvSpPr txBox="1"/>
          <p:nvPr>
            <p:ph idx="1" type="body"/>
          </p:nvPr>
        </p:nvSpPr>
        <p:spPr>
          <a:xfrm>
            <a:off x="4644000" y="5301360"/>
            <a:ext cx="4032000" cy="864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7010280" y="6525360"/>
            <a:ext cx="2133360" cy="3322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800" u="none" cap="none" strike="noStrike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800" u="none" cap="none" strike="noStrike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800" u="none" cap="none" strike="noStrike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800" u="none" cap="none" strike="noStrike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800" u="none" cap="none" strike="noStrike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800" u="none" cap="none" strike="noStrike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800" u="none" cap="none" strike="noStrike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800" u="none" cap="none" strike="noStrike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800" u="none" cap="none" strike="noStrike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5" name="Google Shape;15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6182280"/>
            <a:ext cx="6516000" cy="67536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5"/>
    <p:sldLayoutId id="2147483649" r:id="rId6"/>
    <p:sldLayoutId id="2147483650" r:id="rId7"/>
    <p:sldLayoutId id="2147483651" r:id="rId8"/>
    <p:sldLayoutId id="2147483652" r:id="rId9"/>
    <p:sldLayoutId id="2147483653" r:id="rId10"/>
    <p:sldLayoutId id="2147483654" r:id="rId11"/>
    <p:sldLayoutId id="2147483655" r:id="rId12"/>
    <p:sldLayoutId id="2147483656" r:id="rId13"/>
    <p:sldLayoutId id="2147483657" r:id="rId14"/>
    <p:sldLayoutId id="2147483658" r:id="rId15"/>
    <p:sldLayoutId id="2147483659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4"/>
          <p:cNvPicPr preferRelativeResize="0"/>
          <p:nvPr/>
        </p:nvPicPr>
        <p:blipFill rotWithShape="1">
          <a:blip r:embed="rId1">
            <a:alphaModFix/>
          </a:blip>
          <a:srcRect b="80583" l="16571" r="0" t="0"/>
          <a:stretch/>
        </p:blipFill>
        <p:spPr>
          <a:xfrm>
            <a:off x="0" y="0"/>
            <a:ext cx="9143640" cy="1196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4"/>
          <p:cNvPicPr preferRelativeResize="0"/>
          <p:nvPr/>
        </p:nvPicPr>
        <p:blipFill rotWithShape="1">
          <a:blip r:embed="rId1">
            <a:alphaModFix/>
          </a:blip>
          <a:srcRect b="0" l="16571" r="0" t="19407"/>
          <a:stretch/>
        </p:blipFill>
        <p:spPr>
          <a:xfrm>
            <a:off x="0" y="1196640"/>
            <a:ext cx="9143640" cy="566100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4"/>
          <p:cNvSpPr/>
          <p:nvPr/>
        </p:nvSpPr>
        <p:spPr>
          <a:xfrm>
            <a:off x="0" y="1196640"/>
            <a:ext cx="9143640" cy="5661000"/>
          </a:xfrm>
          <a:prstGeom prst="rect">
            <a:avLst/>
          </a:prstGeom>
          <a:solidFill>
            <a:srgbClr val="FFFFFF">
              <a:alpha val="7294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14"/>
          <p:cNvSpPr/>
          <p:nvPr/>
        </p:nvSpPr>
        <p:spPr>
          <a:xfrm>
            <a:off x="0" y="116640"/>
            <a:ext cx="2555280" cy="10519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2100" strike="noStrike">
                <a:solidFill>
                  <a:srgbClr val="373E48"/>
                </a:solidFill>
                <a:latin typeface="Corbel"/>
                <a:ea typeface="Corbel"/>
                <a:cs typeface="Corbel"/>
                <a:sym typeface="Corbel"/>
              </a:rPr>
              <a:t>ESRG</a:t>
            </a:r>
            <a:endParaRPr b="0" sz="21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 strike="noStrike">
                <a:solidFill>
                  <a:srgbClr val="00A2D3"/>
                </a:solidFill>
                <a:latin typeface="Corbel"/>
                <a:ea typeface="Corbel"/>
                <a:cs typeface="Corbel"/>
                <a:sym typeface="Corbel"/>
              </a:rPr>
              <a:t>Embedded Systems</a:t>
            </a:r>
            <a:endParaRPr b="0" sz="21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 strike="noStrike">
                <a:solidFill>
                  <a:srgbClr val="00A2D3"/>
                </a:solidFill>
                <a:latin typeface="Corbel"/>
                <a:ea typeface="Corbel"/>
                <a:cs typeface="Corbel"/>
                <a:sym typeface="Corbel"/>
              </a:rPr>
              <a:t>Research Group</a:t>
            </a:r>
            <a:endParaRPr b="0" sz="2100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9" name="Google Shape;69;p14"/>
          <p:cNvPicPr preferRelativeResize="0"/>
          <p:nvPr/>
        </p:nvPicPr>
        <p:blipFill rotWithShape="1">
          <a:blip r:embed="rId2">
            <a:alphaModFix/>
          </a:blip>
          <a:srcRect b="1445" l="3803" r="37963" t="0"/>
          <a:stretch/>
        </p:blipFill>
        <p:spPr>
          <a:xfrm>
            <a:off x="0" y="1196640"/>
            <a:ext cx="1115280" cy="566100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4"/>
          <p:cNvSpPr txBox="1"/>
          <p:nvPr>
            <p:ph idx="1" type="body"/>
          </p:nvPr>
        </p:nvSpPr>
        <p:spPr>
          <a:xfrm>
            <a:off x="1295280" y="1340640"/>
            <a:ext cx="7597080" cy="5184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1" name="Google Shape;71;p14"/>
          <p:cNvSpPr txBox="1"/>
          <p:nvPr>
            <p:ph idx="12" type="sldNum"/>
          </p:nvPr>
        </p:nvSpPr>
        <p:spPr>
          <a:xfrm>
            <a:off x="7010280" y="6525360"/>
            <a:ext cx="2133360" cy="3322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buNone/>
              <a:defRPr b="0" sz="1800" strike="noStrike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buNone/>
              <a:defRPr b="0" sz="1800" strike="noStrike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buNone/>
              <a:defRPr b="0" sz="1800" strike="noStrike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buNone/>
              <a:defRPr b="0" sz="1800" strike="noStrike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buNone/>
              <a:defRPr b="0" sz="1800" strike="noStrike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buNone/>
              <a:defRPr b="0" sz="1800" strike="noStrike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buNone/>
              <a:defRPr b="0" sz="1800" strike="noStrike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buNone/>
              <a:defRPr b="0" sz="1800" strike="noStrike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buNone/>
              <a:defRPr b="0" sz="1800" strike="noStrike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2" name="Google Shape;72;p14"/>
          <p:cNvSpPr txBox="1"/>
          <p:nvPr>
            <p:ph type="title"/>
          </p:nvPr>
        </p:nvSpPr>
        <p:spPr>
          <a:xfrm>
            <a:off x="2483640" y="0"/>
            <a:ext cx="4680000" cy="1196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Relationship Id="rId4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Relationship Id="rId4" Type="http://schemas.openxmlformats.org/officeDocument/2006/relationships/image" Target="../media/image21.jpg"/><Relationship Id="rId5" Type="http://schemas.openxmlformats.org/officeDocument/2006/relationships/image" Target="../media/image18.png"/><Relationship Id="rId6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.png"/><Relationship Id="rId4" Type="http://schemas.openxmlformats.org/officeDocument/2006/relationships/image" Target="../media/image36.png"/><Relationship Id="rId5" Type="http://schemas.openxmlformats.org/officeDocument/2006/relationships/image" Target="../media/image2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6.png"/><Relationship Id="rId4" Type="http://schemas.openxmlformats.org/officeDocument/2006/relationships/image" Target="../media/image29.png"/><Relationship Id="rId5" Type="http://schemas.openxmlformats.org/officeDocument/2006/relationships/image" Target="../media/image3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2.png"/><Relationship Id="rId4" Type="http://schemas.openxmlformats.org/officeDocument/2006/relationships/image" Target="../media/image31.png"/><Relationship Id="rId5" Type="http://schemas.openxmlformats.org/officeDocument/2006/relationships/image" Target="../media/image3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5.png"/><Relationship Id="rId4" Type="http://schemas.openxmlformats.org/officeDocument/2006/relationships/image" Target="../media/image35.png"/><Relationship Id="rId5" Type="http://schemas.openxmlformats.org/officeDocument/2006/relationships/image" Target="../media/image4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8.png"/><Relationship Id="rId4" Type="http://schemas.openxmlformats.org/officeDocument/2006/relationships/image" Target="../media/image40.png"/><Relationship Id="rId5" Type="http://schemas.openxmlformats.org/officeDocument/2006/relationships/image" Target="../media/image4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9.png"/><Relationship Id="rId4" Type="http://schemas.openxmlformats.org/officeDocument/2006/relationships/image" Target="../media/image4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4.png"/><Relationship Id="rId4" Type="http://schemas.openxmlformats.org/officeDocument/2006/relationships/image" Target="../media/image5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2.png"/><Relationship Id="rId4" Type="http://schemas.openxmlformats.org/officeDocument/2006/relationships/image" Target="../media/image3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6.png"/><Relationship Id="rId4" Type="http://schemas.openxmlformats.org/officeDocument/2006/relationships/image" Target="../media/image5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4.png"/><Relationship Id="rId4" Type="http://schemas.openxmlformats.org/officeDocument/2006/relationships/image" Target="../media/image5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7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6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6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6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62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3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1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52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5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63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58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64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3.png"/><Relationship Id="rId4" Type="http://schemas.openxmlformats.org/officeDocument/2006/relationships/image" Target="../media/image15.png"/><Relationship Id="rId5" Type="http://schemas.openxmlformats.org/officeDocument/2006/relationships/image" Target="../media/image2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4.png"/><Relationship Id="rId4" Type="http://schemas.openxmlformats.org/officeDocument/2006/relationships/image" Target="../media/image2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7"/>
          <p:cNvSpPr txBox="1"/>
          <p:nvPr/>
        </p:nvSpPr>
        <p:spPr>
          <a:xfrm>
            <a:off x="1115640" y="2709000"/>
            <a:ext cx="4104000" cy="647640"/>
          </a:xfrm>
          <a:prstGeom prst="rect">
            <a:avLst/>
          </a:prstGeom>
          <a:solidFill>
            <a:srgbClr val="373E48">
              <a:alpha val="45882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600" u="none" cap="none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Embedded Systems</a:t>
            </a:r>
            <a:endParaRPr b="0" i="0" sz="36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27"/>
          <p:cNvSpPr txBox="1"/>
          <p:nvPr/>
        </p:nvSpPr>
        <p:spPr>
          <a:xfrm>
            <a:off x="1107000" y="3835800"/>
            <a:ext cx="7577400" cy="1469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27"/>
          <p:cNvSpPr txBox="1"/>
          <p:nvPr/>
        </p:nvSpPr>
        <p:spPr>
          <a:xfrm>
            <a:off x="1115640" y="5301360"/>
            <a:ext cx="7632360" cy="864720"/>
          </a:xfrm>
          <a:prstGeom prst="rect">
            <a:avLst/>
          </a:prstGeom>
          <a:solidFill>
            <a:srgbClr val="FFFFFF">
              <a:alpha val="64705"/>
            </a:srgbClr>
          </a:solidFill>
          <a:ln>
            <a:noFill/>
          </a:ln>
        </p:spPr>
        <p:txBody>
          <a:bodyPr anchorCtr="1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27"/>
          <p:cNvSpPr/>
          <p:nvPr/>
        </p:nvSpPr>
        <p:spPr>
          <a:xfrm>
            <a:off x="1087200" y="2097360"/>
            <a:ext cx="6652800" cy="7437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4000">
                <a:latin typeface="Calibri"/>
                <a:ea typeface="Calibri"/>
                <a:cs typeface="Calibri"/>
                <a:sym typeface="Calibri"/>
              </a:rPr>
              <a:t>VesPA System on Chip</a:t>
            </a:r>
            <a:endParaRPr b="0" sz="40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6"/>
          <p:cNvSpPr txBox="1"/>
          <p:nvPr/>
        </p:nvSpPr>
        <p:spPr>
          <a:xfrm>
            <a:off x="2483640" y="0"/>
            <a:ext cx="4680000" cy="119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373E48"/>
                </a:solidFill>
                <a:latin typeface="Corbel"/>
                <a:ea typeface="Corbel"/>
                <a:cs typeface="Corbel"/>
                <a:sym typeface="Corbel"/>
              </a:rPr>
              <a:t>UART</a:t>
            </a:r>
            <a:endParaRPr b="0" sz="36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36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/>
          </a:p>
        </p:txBody>
      </p:sp>
      <p:pic>
        <p:nvPicPr>
          <p:cNvPr id="189" name="Google Shape;18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4600" y="1684325"/>
            <a:ext cx="7801677" cy="2978916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90" name="Google Shape;190;p36"/>
          <p:cNvSpPr txBox="1"/>
          <p:nvPr/>
        </p:nvSpPr>
        <p:spPr>
          <a:xfrm>
            <a:off x="1001632" y="994200"/>
            <a:ext cx="7260900" cy="81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373E48"/>
                </a:solidFill>
                <a:latin typeface="Corbel"/>
                <a:ea typeface="Corbel"/>
                <a:cs typeface="Corbel"/>
                <a:sym typeface="Corbel"/>
              </a:rPr>
              <a:t>UART_CR (Control Register)   and   UART_BRR (BaudRate Register)</a:t>
            </a:r>
            <a:endParaRPr b="1" sz="1800" strike="noStrike">
              <a:solidFill>
                <a:srgbClr val="000000"/>
              </a:solidFill>
            </a:endParaRPr>
          </a:p>
        </p:txBody>
      </p:sp>
      <p:pic>
        <p:nvPicPr>
          <p:cNvPr id="191" name="Google Shape;191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44600" y="4824075"/>
            <a:ext cx="7801677" cy="18408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7"/>
          <p:cNvSpPr txBox="1"/>
          <p:nvPr/>
        </p:nvSpPr>
        <p:spPr>
          <a:xfrm>
            <a:off x="2483640" y="0"/>
            <a:ext cx="4680000" cy="119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373E48"/>
                </a:solidFill>
                <a:latin typeface="Corbel"/>
                <a:ea typeface="Corbel"/>
                <a:cs typeface="Corbel"/>
                <a:sym typeface="Corbel"/>
              </a:rPr>
              <a:t>UART</a:t>
            </a:r>
            <a:endParaRPr b="0" sz="36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p37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/>
          </a:p>
        </p:txBody>
      </p:sp>
      <p:sp>
        <p:nvSpPr>
          <p:cNvPr id="198" name="Google Shape;198;p37"/>
          <p:cNvSpPr txBox="1"/>
          <p:nvPr/>
        </p:nvSpPr>
        <p:spPr>
          <a:xfrm>
            <a:off x="1193207" y="1253775"/>
            <a:ext cx="7260900" cy="81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solidFill>
                  <a:srgbClr val="373E48"/>
                </a:solidFill>
                <a:latin typeface="Corbel"/>
                <a:ea typeface="Corbel"/>
                <a:cs typeface="Corbel"/>
                <a:sym typeface="Corbel"/>
              </a:rPr>
              <a:t>UART_TxBUFF   and  RxBUFF  Registers    </a:t>
            </a:r>
            <a:endParaRPr b="1" sz="1900" strike="noStrike">
              <a:solidFill>
                <a:srgbClr val="000000"/>
              </a:solidFill>
            </a:endParaRPr>
          </a:p>
        </p:txBody>
      </p:sp>
      <p:pic>
        <p:nvPicPr>
          <p:cNvPr id="199" name="Google Shape;19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3188" y="1993163"/>
            <a:ext cx="7811876" cy="212462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00" name="Google Shape;200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93200" y="4470875"/>
            <a:ext cx="7811876" cy="2132266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8"/>
          <p:cNvSpPr txBox="1"/>
          <p:nvPr/>
        </p:nvSpPr>
        <p:spPr>
          <a:xfrm>
            <a:off x="2483640" y="0"/>
            <a:ext cx="4680000" cy="119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373E48"/>
                </a:solidFill>
                <a:latin typeface="Corbel"/>
                <a:ea typeface="Corbel"/>
                <a:cs typeface="Corbel"/>
                <a:sym typeface="Corbel"/>
              </a:rPr>
              <a:t>UART</a:t>
            </a:r>
            <a:endParaRPr b="0" sz="36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p38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/>
          </a:p>
        </p:txBody>
      </p:sp>
      <p:sp>
        <p:nvSpPr>
          <p:cNvPr id="207" name="Google Shape;207;p38"/>
          <p:cNvSpPr txBox="1"/>
          <p:nvPr/>
        </p:nvSpPr>
        <p:spPr>
          <a:xfrm>
            <a:off x="914703" y="1114275"/>
            <a:ext cx="5728200" cy="81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solidFill>
                  <a:srgbClr val="373E48"/>
                </a:solidFill>
                <a:latin typeface="Corbel"/>
                <a:ea typeface="Corbel"/>
                <a:cs typeface="Corbel"/>
                <a:sym typeface="Corbel"/>
              </a:rPr>
              <a:t>Module Echo Test after Bitstream</a:t>
            </a:r>
            <a:endParaRPr b="1" sz="2700" strike="noStrike">
              <a:solidFill>
                <a:srgbClr val="000000"/>
              </a:solidFill>
            </a:endParaRPr>
          </a:p>
        </p:txBody>
      </p:sp>
      <p:sp>
        <p:nvSpPr>
          <p:cNvPr id="208" name="Google Shape;208;p38"/>
          <p:cNvSpPr txBox="1"/>
          <p:nvPr/>
        </p:nvSpPr>
        <p:spPr>
          <a:xfrm>
            <a:off x="2030713" y="6022300"/>
            <a:ext cx="2788200" cy="49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rgbClr val="373E48"/>
                </a:solidFill>
                <a:latin typeface="Corbel"/>
                <a:ea typeface="Corbel"/>
                <a:cs typeface="Corbel"/>
                <a:sym typeface="Corbel"/>
              </a:rPr>
              <a:t>Constraints</a:t>
            </a:r>
            <a:endParaRPr b="1" sz="1300" strike="noStrike">
              <a:solidFill>
                <a:srgbClr val="000000"/>
              </a:solidFill>
            </a:endParaRPr>
          </a:p>
        </p:txBody>
      </p:sp>
      <p:pic>
        <p:nvPicPr>
          <p:cNvPr id="209" name="Google Shape;20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49525" y="2165700"/>
            <a:ext cx="3046900" cy="14487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10" name="Google Shape;210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76375" y="4388850"/>
            <a:ext cx="2724600" cy="2050249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11" name="Google Shape;211;p38"/>
          <p:cNvSpPr txBox="1"/>
          <p:nvPr/>
        </p:nvSpPr>
        <p:spPr>
          <a:xfrm>
            <a:off x="6742175" y="3499550"/>
            <a:ext cx="1593000" cy="49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rgbClr val="373E48"/>
                </a:solidFill>
                <a:latin typeface="Corbel"/>
                <a:ea typeface="Corbel"/>
                <a:cs typeface="Corbel"/>
                <a:sym typeface="Corbel"/>
              </a:rPr>
              <a:t>Echo Test Output</a:t>
            </a:r>
            <a:endParaRPr b="1" sz="1300" strike="noStrike">
              <a:solidFill>
                <a:srgbClr val="000000"/>
              </a:solidFill>
            </a:endParaRPr>
          </a:p>
        </p:txBody>
      </p:sp>
      <p:sp>
        <p:nvSpPr>
          <p:cNvPr id="212" name="Google Shape;212;p38"/>
          <p:cNvSpPr txBox="1"/>
          <p:nvPr/>
        </p:nvSpPr>
        <p:spPr>
          <a:xfrm>
            <a:off x="7013175" y="6301625"/>
            <a:ext cx="1593000" cy="49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rgbClr val="373E48"/>
                </a:solidFill>
                <a:latin typeface="Corbel"/>
                <a:ea typeface="Corbel"/>
                <a:cs typeface="Corbel"/>
                <a:sym typeface="Corbel"/>
              </a:rPr>
              <a:t>Zybo + FTDI</a:t>
            </a:r>
            <a:endParaRPr b="1" sz="1300" strike="noStrike">
              <a:solidFill>
                <a:srgbClr val="000000"/>
              </a:solidFill>
            </a:endParaRPr>
          </a:p>
        </p:txBody>
      </p:sp>
      <p:pic>
        <p:nvPicPr>
          <p:cNvPr id="213" name="Google Shape;213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70675" y="5157025"/>
            <a:ext cx="4641399" cy="9130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14" name="Google Shape;214;p38"/>
          <p:cNvSpPr txBox="1"/>
          <p:nvPr/>
        </p:nvSpPr>
        <p:spPr>
          <a:xfrm>
            <a:off x="1911350" y="4534725"/>
            <a:ext cx="2788200" cy="49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rgbClr val="373E48"/>
                </a:solidFill>
                <a:latin typeface="Corbel"/>
                <a:ea typeface="Corbel"/>
                <a:cs typeface="Corbel"/>
                <a:sym typeface="Corbel"/>
              </a:rPr>
              <a:t>Code in VeSPA for Echo</a:t>
            </a:r>
            <a:endParaRPr b="1" sz="1300" strike="noStrike">
              <a:solidFill>
                <a:srgbClr val="000000"/>
              </a:solidFill>
            </a:endParaRPr>
          </a:p>
        </p:txBody>
      </p:sp>
      <p:pic>
        <p:nvPicPr>
          <p:cNvPr id="215" name="Google Shape;215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59550" y="1891125"/>
            <a:ext cx="3582151" cy="27669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9"/>
          <p:cNvSpPr txBox="1"/>
          <p:nvPr/>
        </p:nvSpPr>
        <p:spPr>
          <a:xfrm>
            <a:off x="2483640" y="0"/>
            <a:ext cx="4680000" cy="119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373E48"/>
                </a:solidFill>
                <a:latin typeface="Corbel"/>
                <a:ea typeface="Corbel"/>
                <a:cs typeface="Corbel"/>
                <a:sym typeface="Corbel"/>
              </a:rPr>
              <a:t>PS2</a:t>
            </a:r>
            <a:endParaRPr b="0" sz="36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39"/>
          <p:cNvSpPr txBox="1"/>
          <p:nvPr/>
        </p:nvSpPr>
        <p:spPr>
          <a:xfrm>
            <a:off x="5612226" y="1196400"/>
            <a:ext cx="2688300" cy="81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solidFill>
                  <a:srgbClr val="373E48"/>
                </a:solidFill>
                <a:latin typeface="Corbel"/>
                <a:ea typeface="Corbel"/>
                <a:cs typeface="Corbel"/>
                <a:sym typeface="Corbel"/>
              </a:rPr>
              <a:t>State Machine</a:t>
            </a:r>
            <a:endParaRPr b="1" sz="2700" strike="noStrike">
              <a:solidFill>
                <a:srgbClr val="000000"/>
              </a:solidFill>
            </a:endParaRPr>
          </a:p>
        </p:txBody>
      </p:sp>
      <p:pic>
        <p:nvPicPr>
          <p:cNvPr id="222" name="Google Shape;22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73800" y="1980650"/>
            <a:ext cx="3770200" cy="487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53700" y="4601729"/>
            <a:ext cx="4001125" cy="1687971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39"/>
          <p:cNvSpPr txBox="1"/>
          <p:nvPr/>
        </p:nvSpPr>
        <p:spPr>
          <a:xfrm>
            <a:off x="1910101" y="3788425"/>
            <a:ext cx="2688300" cy="81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solidFill>
                  <a:srgbClr val="373E48"/>
                </a:solidFill>
                <a:latin typeface="Corbel"/>
                <a:ea typeface="Corbel"/>
                <a:cs typeface="Corbel"/>
                <a:sym typeface="Corbel"/>
              </a:rPr>
              <a:t>PS2 Keys</a:t>
            </a:r>
            <a:endParaRPr b="1" sz="2700" strike="noStrike">
              <a:solidFill>
                <a:srgbClr val="000000"/>
              </a:solidFill>
            </a:endParaRPr>
          </a:p>
        </p:txBody>
      </p:sp>
      <p:pic>
        <p:nvPicPr>
          <p:cNvPr id="225" name="Google Shape;225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32388" y="2006025"/>
            <a:ext cx="4243750" cy="1379225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39"/>
          <p:cNvSpPr txBox="1"/>
          <p:nvPr/>
        </p:nvSpPr>
        <p:spPr>
          <a:xfrm>
            <a:off x="1910101" y="1192725"/>
            <a:ext cx="2688300" cy="81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solidFill>
                  <a:srgbClr val="373E48"/>
                </a:solidFill>
                <a:latin typeface="Corbel"/>
                <a:ea typeface="Corbel"/>
                <a:cs typeface="Corbel"/>
                <a:sym typeface="Corbel"/>
              </a:rPr>
              <a:t>Ps2 Protocol</a:t>
            </a:r>
            <a:endParaRPr b="1" sz="2700" strike="noStrike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40"/>
          <p:cNvSpPr txBox="1"/>
          <p:nvPr/>
        </p:nvSpPr>
        <p:spPr>
          <a:xfrm>
            <a:off x="2483640" y="0"/>
            <a:ext cx="4680000" cy="119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373E48"/>
                </a:solidFill>
                <a:latin typeface="Corbel"/>
                <a:ea typeface="Corbel"/>
                <a:cs typeface="Corbel"/>
                <a:sym typeface="Corbel"/>
              </a:rPr>
              <a:t>PS2</a:t>
            </a:r>
            <a:endParaRPr b="0" sz="36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p40"/>
          <p:cNvSpPr txBox="1"/>
          <p:nvPr/>
        </p:nvSpPr>
        <p:spPr>
          <a:xfrm>
            <a:off x="1327051" y="1110500"/>
            <a:ext cx="2688300" cy="81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solidFill>
                  <a:srgbClr val="373E48"/>
                </a:solidFill>
                <a:latin typeface="Corbel"/>
                <a:ea typeface="Corbel"/>
                <a:cs typeface="Corbel"/>
                <a:sym typeface="Corbel"/>
              </a:rPr>
              <a:t>PS2 Registers</a:t>
            </a:r>
            <a:endParaRPr b="1" sz="2700" strike="noStrike">
              <a:solidFill>
                <a:srgbClr val="000000"/>
              </a:solidFill>
            </a:endParaRPr>
          </a:p>
        </p:txBody>
      </p:sp>
      <p:pic>
        <p:nvPicPr>
          <p:cNvPr id="233" name="Google Shape;23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2075" y="1892636"/>
            <a:ext cx="7105749" cy="4584364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40"/>
          <p:cNvSpPr/>
          <p:nvPr/>
        </p:nvSpPr>
        <p:spPr>
          <a:xfrm>
            <a:off x="1476825" y="1716800"/>
            <a:ext cx="7385100" cy="24732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40"/>
          <p:cNvSpPr/>
          <p:nvPr/>
        </p:nvSpPr>
        <p:spPr>
          <a:xfrm>
            <a:off x="1476775" y="4282800"/>
            <a:ext cx="7385100" cy="24108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41"/>
          <p:cNvSpPr txBox="1"/>
          <p:nvPr/>
        </p:nvSpPr>
        <p:spPr>
          <a:xfrm>
            <a:off x="2483640" y="0"/>
            <a:ext cx="4680000" cy="119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373E48"/>
                </a:solidFill>
                <a:latin typeface="Corbel"/>
                <a:ea typeface="Corbel"/>
                <a:cs typeface="Corbel"/>
                <a:sym typeface="Corbel"/>
              </a:rPr>
              <a:t>PS2</a:t>
            </a:r>
            <a:endParaRPr b="0" sz="36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p41"/>
          <p:cNvSpPr txBox="1"/>
          <p:nvPr/>
        </p:nvSpPr>
        <p:spPr>
          <a:xfrm>
            <a:off x="1327051" y="1110500"/>
            <a:ext cx="2688300" cy="81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solidFill>
                  <a:srgbClr val="373E48"/>
                </a:solidFill>
                <a:latin typeface="Corbel"/>
                <a:ea typeface="Corbel"/>
                <a:cs typeface="Corbel"/>
                <a:sym typeface="Corbel"/>
              </a:rPr>
              <a:t>PS2 Test</a:t>
            </a:r>
            <a:endParaRPr b="1" sz="2700" strike="noStrike">
              <a:solidFill>
                <a:srgbClr val="000000"/>
              </a:solidFill>
            </a:endParaRPr>
          </a:p>
        </p:txBody>
      </p:sp>
      <p:sp>
        <p:nvSpPr>
          <p:cNvPr id="242" name="Google Shape;242;p41"/>
          <p:cNvSpPr txBox="1"/>
          <p:nvPr/>
        </p:nvSpPr>
        <p:spPr>
          <a:xfrm>
            <a:off x="1587000" y="4271800"/>
            <a:ext cx="2788200" cy="49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rgbClr val="373E48"/>
                </a:solidFill>
                <a:latin typeface="Corbel"/>
                <a:ea typeface="Corbel"/>
                <a:cs typeface="Corbel"/>
                <a:sym typeface="Corbel"/>
              </a:rPr>
              <a:t>Test Code in Assembly for PS2</a:t>
            </a:r>
            <a:endParaRPr b="1" sz="1300" strike="noStrike">
              <a:solidFill>
                <a:srgbClr val="000000"/>
              </a:solidFill>
            </a:endParaRPr>
          </a:p>
        </p:txBody>
      </p:sp>
      <p:pic>
        <p:nvPicPr>
          <p:cNvPr id="243" name="Google Shape;243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7100" y="1718075"/>
            <a:ext cx="3407996" cy="255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20531" y="1718075"/>
            <a:ext cx="4191795" cy="2553724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41"/>
          <p:cNvSpPr txBox="1"/>
          <p:nvPr/>
        </p:nvSpPr>
        <p:spPr>
          <a:xfrm>
            <a:off x="5522325" y="4271800"/>
            <a:ext cx="2788200" cy="49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rgbClr val="373E48"/>
                </a:solidFill>
                <a:latin typeface="Corbel"/>
                <a:ea typeface="Corbel"/>
                <a:cs typeface="Corbel"/>
                <a:sym typeface="Corbel"/>
              </a:rPr>
              <a:t>Zybo + PS2 Keyboard </a:t>
            </a:r>
            <a:endParaRPr b="1" sz="1300">
              <a:solidFill>
                <a:srgbClr val="373E48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rgbClr val="373E48"/>
                </a:solidFill>
                <a:latin typeface="Corbel"/>
                <a:ea typeface="Corbel"/>
                <a:cs typeface="Corbel"/>
                <a:sym typeface="Corbel"/>
              </a:rPr>
              <a:t>(PS2_KEY mapped in LEDs)</a:t>
            </a:r>
            <a:endParaRPr b="1" sz="1300">
              <a:solidFill>
                <a:srgbClr val="373E48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246" name="Google Shape;246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11725" y="4770700"/>
            <a:ext cx="3623856" cy="1706300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41"/>
          <p:cNvSpPr txBox="1"/>
          <p:nvPr/>
        </p:nvSpPr>
        <p:spPr>
          <a:xfrm>
            <a:off x="3429550" y="6359100"/>
            <a:ext cx="2788200" cy="49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rgbClr val="373E48"/>
                </a:solidFill>
                <a:latin typeface="Corbel"/>
                <a:ea typeface="Corbel"/>
                <a:cs typeface="Corbel"/>
                <a:sym typeface="Corbel"/>
              </a:rPr>
              <a:t>Constraints</a:t>
            </a:r>
            <a:endParaRPr b="1" sz="1300" strike="noStrike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42"/>
          <p:cNvSpPr txBox="1"/>
          <p:nvPr/>
        </p:nvSpPr>
        <p:spPr>
          <a:xfrm>
            <a:off x="2483640" y="0"/>
            <a:ext cx="4680000" cy="119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373E48"/>
                </a:solidFill>
                <a:latin typeface="Corbel"/>
                <a:ea typeface="Corbel"/>
                <a:cs typeface="Corbel"/>
                <a:sym typeface="Corbel"/>
              </a:rPr>
              <a:t>PS2 Testbench</a:t>
            </a:r>
            <a:endParaRPr b="0" sz="36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3" name="Google Shape;25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954495"/>
            <a:ext cx="9144001" cy="42054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43"/>
          <p:cNvSpPr txBox="1"/>
          <p:nvPr/>
        </p:nvSpPr>
        <p:spPr>
          <a:xfrm>
            <a:off x="2483640" y="0"/>
            <a:ext cx="4680000" cy="119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373E48"/>
                </a:solidFill>
                <a:latin typeface="Corbel"/>
                <a:ea typeface="Corbel"/>
                <a:cs typeface="Corbel"/>
                <a:sym typeface="Corbel"/>
              </a:rPr>
              <a:t>Timer</a:t>
            </a:r>
            <a:endParaRPr b="0" sz="36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9" name="Google Shape;25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37725" y="4225625"/>
            <a:ext cx="3171825" cy="246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01350" y="1556062"/>
            <a:ext cx="3674589" cy="21982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36239" y="1611875"/>
            <a:ext cx="3480286" cy="2086632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43"/>
          <p:cNvSpPr txBox="1"/>
          <p:nvPr/>
        </p:nvSpPr>
        <p:spPr>
          <a:xfrm>
            <a:off x="1163775" y="1110550"/>
            <a:ext cx="4312200" cy="4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500"/>
              <a:t>Interface with Interconnect</a:t>
            </a:r>
            <a:endParaRPr sz="1500"/>
          </a:p>
        </p:txBody>
      </p:sp>
      <p:sp>
        <p:nvSpPr>
          <p:cNvPr id="263" name="Google Shape;263;p43"/>
          <p:cNvSpPr txBox="1"/>
          <p:nvPr/>
        </p:nvSpPr>
        <p:spPr>
          <a:xfrm>
            <a:off x="5136250" y="1110550"/>
            <a:ext cx="4312200" cy="4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500"/>
              <a:t>Timer peripheral Overview</a:t>
            </a:r>
            <a:endParaRPr sz="1500"/>
          </a:p>
        </p:txBody>
      </p:sp>
      <p:sp>
        <p:nvSpPr>
          <p:cNvPr id="264" name="Google Shape;264;p43"/>
          <p:cNvSpPr txBox="1"/>
          <p:nvPr/>
        </p:nvSpPr>
        <p:spPr>
          <a:xfrm>
            <a:off x="3327550" y="3872550"/>
            <a:ext cx="2992200" cy="4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500"/>
              <a:t>Interconnect Registers</a:t>
            </a:r>
            <a:endParaRPr sz="15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44"/>
          <p:cNvSpPr txBox="1"/>
          <p:nvPr/>
        </p:nvSpPr>
        <p:spPr>
          <a:xfrm>
            <a:off x="2483640" y="0"/>
            <a:ext cx="4680000" cy="119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373E48"/>
                </a:solidFill>
                <a:latin typeface="Corbel"/>
                <a:ea typeface="Corbel"/>
                <a:cs typeface="Corbel"/>
                <a:sym typeface="Corbel"/>
              </a:rPr>
              <a:t>Timer</a:t>
            </a:r>
            <a:endParaRPr b="0" sz="36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0" name="Google Shape;270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9375" y="1272603"/>
            <a:ext cx="6507950" cy="16049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63043" y="2953777"/>
            <a:ext cx="6480607" cy="160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63050" y="4787350"/>
            <a:ext cx="6480600" cy="15982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5"/>
          <p:cNvSpPr txBox="1"/>
          <p:nvPr/>
        </p:nvSpPr>
        <p:spPr>
          <a:xfrm>
            <a:off x="2483640" y="0"/>
            <a:ext cx="4680000" cy="119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373E48"/>
                </a:solidFill>
                <a:latin typeface="Corbel"/>
                <a:ea typeface="Corbel"/>
                <a:cs typeface="Corbel"/>
                <a:sym typeface="Corbel"/>
              </a:rPr>
              <a:t>Timer</a:t>
            </a:r>
            <a:endParaRPr b="0" sz="36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8" name="Google Shape;278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2550" y="1196400"/>
            <a:ext cx="7601075" cy="1874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42500" y="3048900"/>
            <a:ext cx="7601176" cy="1874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42500" y="4907225"/>
            <a:ext cx="7601085" cy="1874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8"/>
          <p:cNvSpPr txBox="1"/>
          <p:nvPr/>
        </p:nvSpPr>
        <p:spPr>
          <a:xfrm>
            <a:off x="2483640" y="0"/>
            <a:ext cx="4680000" cy="1196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3600" strike="noStrike">
                <a:solidFill>
                  <a:srgbClr val="373E48"/>
                </a:solidFill>
                <a:latin typeface="Corbel"/>
                <a:ea typeface="Corbel"/>
                <a:cs typeface="Corbel"/>
                <a:sym typeface="Corbel"/>
              </a:rPr>
              <a:t>Agenda</a:t>
            </a:r>
            <a:endParaRPr b="0" sz="36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8"/>
          <p:cNvSpPr txBox="1"/>
          <p:nvPr/>
        </p:nvSpPr>
        <p:spPr>
          <a:xfrm>
            <a:off x="1383200" y="1196275"/>
            <a:ext cx="5571600" cy="54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/>
              <a:t>1.</a:t>
            </a:r>
            <a:r>
              <a:rPr lang="en-US" sz="1300"/>
              <a:t> </a:t>
            </a:r>
            <a:r>
              <a:rPr b="1" lang="en-US" sz="1300"/>
              <a:t>Introduction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/>
              <a:t>   - Overview of VesPA System on Chip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/>
              <a:t>   - Objectives of the presentation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/>
              <a:t>2.</a:t>
            </a:r>
            <a:r>
              <a:rPr lang="en-US" sz="1300"/>
              <a:t> </a:t>
            </a:r>
            <a:r>
              <a:rPr b="1" lang="en-US" sz="1300"/>
              <a:t>C</a:t>
            </a:r>
            <a:r>
              <a:rPr b="1" lang="en-US" sz="1300"/>
              <a:t>u</a:t>
            </a:r>
            <a:r>
              <a:rPr b="1" lang="en-US" sz="1300"/>
              <a:t>stom Interconnect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/>
              <a:t>   - Overview of Updated Custom Interconnect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/>
              <a:t>   - Comparison of Custom Interconnect and AXI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/>
              <a:t>   - Trade-offs between Custom and AXI buses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/>
              <a:t>3.</a:t>
            </a:r>
            <a:r>
              <a:rPr lang="en-US" sz="1300"/>
              <a:t> </a:t>
            </a:r>
            <a:r>
              <a:rPr b="1" lang="en-US" sz="1300"/>
              <a:t>Peripherals Update</a:t>
            </a:r>
            <a:endParaRPr b="1"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/>
              <a:t>   - UART Peripheral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/>
              <a:t>   - PS2 Peripheral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/>
              <a:t>   - Timer Peripheral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/>
              <a:t>   - Interrupt Control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/>
              <a:t>4.</a:t>
            </a:r>
            <a:r>
              <a:rPr lang="en-US" sz="1300"/>
              <a:t> </a:t>
            </a:r>
            <a:r>
              <a:rPr b="1" lang="en-US" sz="1300"/>
              <a:t>Pipeline Design and Analysis</a:t>
            </a:r>
            <a:endParaRPr b="1"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/>
              <a:t>   - Overview of Pipeline Architecture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/>
              <a:t>   - Stages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/>
              <a:t>   - Pipeline Hazards Analysis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/>
              <a:t>5.</a:t>
            </a:r>
            <a:r>
              <a:rPr lang="en-US" sz="1300"/>
              <a:t> </a:t>
            </a:r>
            <a:r>
              <a:rPr b="1" lang="en-US" sz="1300"/>
              <a:t>Hazard Unit Design and Analysis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/>
              <a:t>   - Analysis of Structural and Data Hazards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/>
              <a:t>   - Scoreboarding Technique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/>
              <a:t>   - Control Hazards and Prediction Methods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6"/>
          <p:cNvSpPr txBox="1"/>
          <p:nvPr/>
        </p:nvSpPr>
        <p:spPr>
          <a:xfrm>
            <a:off x="2483640" y="0"/>
            <a:ext cx="4680000" cy="119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373E48"/>
                </a:solidFill>
                <a:latin typeface="Corbel"/>
                <a:ea typeface="Corbel"/>
                <a:cs typeface="Corbel"/>
                <a:sym typeface="Corbel"/>
              </a:rPr>
              <a:t>Timer</a:t>
            </a:r>
            <a:endParaRPr b="0" sz="36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6" name="Google Shape;286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2925" y="1493051"/>
            <a:ext cx="7479975" cy="184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88652" y="3707250"/>
            <a:ext cx="7448512" cy="184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" name="Google Shape;292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7600" y="1578000"/>
            <a:ext cx="6043572" cy="2276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77600" y="4445350"/>
            <a:ext cx="6043575" cy="2276149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47"/>
          <p:cNvSpPr txBox="1"/>
          <p:nvPr/>
        </p:nvSpPr>
        <p:spPr>
          <a:xfrm>
            <a:off x="1163775" y="1110550"/>
            <a:ext cx="4312200" cy="4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500"/>
              <a:t>Timer mode with autorreload </a:t>
            </a:r>
            <a:endParaRPr sz="1500"/>
          </a:p>
        </p:txBody>
      </p:sp>
      <p:sp>
        <p:nvSpPr>
          <p:cNvPr id="295" name="Google Shape;295;p47"/>
          <p:cNvSpPr txBox="1"/>
          <p:nvPr/>
        </p:nvSpPr>
        <p:spPr>
          <a:xfrm>
            <a:off x="1163775" y="4006550"/>
            <a:ext cx="4312200" cy="4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500"/>
              <a:t>PWM mode with Autorreload</a:t>
            </a:r>
            <a:endParaRPr sz="1500"/>
          </a:p>
        </p:txBody>
      </p:sp>
      <p:sp>
        <p:nvSpPr>
          <p:cNvPr id="296" name="Google Shape;296;p47"/>
          <p:cNvSpPr txBox="1"/>
          <p:nvPr/>
        </p:nvSpPr>
        <p:spPr>
          <a:xfrm>
            <a:off x="2483640" y="0"/>
            <a:ext cx="4680000" cy="119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373E48"/>
                </a:solidFill>
                <a:latin typeface="Corbel"/>
                <a:ea typeface="Corbel"/>
                <a:cs typeface="Corbel"/>
                <a:sym typeface="Corbel"/>
              </a:rPr>
              <a:t>Timer</a:t>
            </a:r>
            <a:endParaRPr b="0" sz="36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8"/>
          <p:cNvSpPr txBox="1"/>
          <p:nvPr/>
        </p:nvSpPr>
        <p:spPr>
          <a:xfrm>
            <a:off x="2483640" y="0"/>
            <a:ext cx="4680000" cy="119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373E48"/>
                </a:solidFill>
                <a:latin typeface="Corbel"/>
                <a:ea typeface="Corbel"/>
                <a:cs typeface="Corbel"/>
                <a:sym typeface="Corbel"/>
              </a:rPr>
              <a:t>Interrupt Control</a:t>
            </a:r>
            <a:endParaRPr b="0" sz="36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2" name="Google Shape;302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74988" y="1811550"/>
            <a:ext cx="3452334" cy="221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19961" y="4471225"/>
            <a:ext cx="3607375" cy="2211750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48"/>
          <p:cNvSpPr txBox="1"/>
          <p:nvPr/>
        </p:nvSpPr>
        <p:spPr>
          <a:xfrm>
            <a:off x="1432075" y="3946125"/>
            <a:ext cx="17430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05" name="Google Shape;305;p48"/>
          <p:cNvSpPr txBox="1"/>
          <p:nvPr/>
        </p:nvSpPr>
        <p:spPr>
          <a:xfrm>
            <a:off x="1813950" y="1281225"/>
            <a:ext cx="4312200" cy="4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Interface with Interconnect</a:t>
            </a:r>
            <a:endParaRPr sz="1800"/>
          </a:p>
        </p:txBody>
      </p:sp>
      <p:sp>
        <p:nvSpPr>
          <p:cNvPr id="306" name="Google Shape;306;p48"/>
          <p:cNvSpPr txBox="1"/>
          <p:nvPr/>
        </p:nvSpPr>
        <p:spPr>
          <a:xfrm>
            <a:off x="1918625" y="3985875"/>
            <a:ext cx="4589400" cy="4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Interrupt Control Overview</a:t>
            </a:r>
            <a:endParaRPr sz="18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9"/>
          <p:cNvSpPr txBox="1"/>
          <p:nvPr/>
        </p:nvSpPr>
        <p:spPr>
          <a:xfrm>
            <a:off x="2483640" y="0"/>
            <a:ext cx="4680000" cy="119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373E48"/>
                </a:solidFill>
                <a:latin typeface="Corbel"/>
                <a:ea typeface="Corbel"/>
                <a:cs typeface="Corbel"/>
                <a:sym typeface="Corbel"/>
              </a:rPr>
              <a:t>Interrupt Control</a:t>
            </a:r>
            <a:endParaRPr b="0" sz="36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2" name="Google Shape;312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9115" y="2354950"/>
            <a:ext cx="6901026" cy="3398150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49"/>
          <p:cNvSpPr txBox="1"/>
          <p:nvPr/>
        </p:nvSpPr>
        <p:spPr>
          <a:xfrm>
            <a:off x="1686650" y="1909425"/>
            <a:ext cx="3261900" cy="4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Write data and Read data</a:t>
            </a:r>
            <a:endParaRPr sz="18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8" name="Google Shape;318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41275"/>
            <a:ext cx="8839201" cy="2535548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50"/>
          <p:cNvSpPr txBox="1"/>
          <p:nvPr/>
        </p:nvSpPr>
        <p:spPr>
          <a:xfrm>
            <a:off x="2483640" y="0"/>
            <a:ext cx="4680000" cy="119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373E48"/>
                </a:solidFill>
                <a:latin typeface="Corbel"/>
                <a:ea typeface="Corbel"/>
                <a:cs typeface="Corbel"/>
                <a:sym typeface="Corbel"/>
              </a:rPr>
              <a:t>Interrupt Control</a:t>
            </a:r>
            <a:endParaRPr b="0" sz="36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0" name="Google Shape;320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4574773"/>
            <a:ext cx="8839199" cy="19366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51"/>
          <p:cNvSpPr txBox="1"/>
          <p:nvPr/>
        </p:nvSpPr>
        <p:spPr>
          <a:xfrm>
            <a:off x="2483465" y="2830800"/>
            <a:ext cx="4680000" cy="119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400">
                <a:solidFill>
                  <a:srgbClr val="373E48"/>
                </a:solidFill>
                <a:latin typeface="Corbel"/>
                <a:ea typeface="Corbel"/>
                <a:cs typeface="Corbel"/>
                <a:sym typeface="Corbel"/>
              </a:rPr>
              <a:t>Pipeline</a:t>
            </a:r>
            <a:endParaRPr b="1" sz="6400" strike="noStrike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52"/>
          <p:cNvSpPr txBox="1"/>
          <p:nvPr/>
        </p:nvSpPr>
        <p:spPr>
          <a:xfrm>
            <a:off x="2483640" y="0"/>
            <a:ext cx="4680000" cy="119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373E48"/>
                </a:solidFill>
                <a:latin typeface="Corbel"/>
                <a:ea typeface="Corbel"/>
                <a:cs typeface="Corbel"/>
                <a:sym typeface="Corbel"/>
              </a:rPr>
              <a:t>Pipeline Analysis</a:t>
            </a:r>
            <a:endParaRPr b="0" sz="36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1" name="Google Shape;331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8050" y="1555650"/>
            <a:ext cx="5791200" cy="220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53"/>
          <p:cNvSpPr txBox="1"/>
          <p:nvPr/>
        </p:nvSpPr>
        <p:spPr>
          <a:xfrm>
            <a:off x="2483640" y="0"/>
            <a:ext cx="4680000" cy="119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373E48"/>
                </a:solidFill>
                <a:latin typeface="Corbel"/>
                <a:ea typeface="Corbel"/>
                <a:cs typeface="Corbel"/>
                <a:sym typeface="Corbel"/>
              </a:rPr>
              <a:t>Pipeline Analysis</a:t>
            </a:r>
            <a:endParaRPr b="0" sz="36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7" name="Google Shape;337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6950" y="2513800"/>
            <a:ext cx="6850124" cy="287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06950" y="2837254"/>
            <a:ext cx="6850124" cy="25503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54"/>
          <p:cNvSpPr txBox="1"/>
          <p:nvPr/>
        </p:nvSpPr>
        <p:spPr>
          <a:xfrm>
            <a:off x="2483640" y="0"/>
            <a:ext cx="4680000" cy="119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373E48"/>
                </a:solidFill>
                <a:latin typeface="Corbel"/>
                <a:ea typeface="Corbel"/>
                <a:cs typeface="Corbel"/>
                <a:sym typeface="Corbel"/>
              </a:rPr>
              <a:t>Pipeline Design</a:t>
            </a:r>
            <a:endParaRPr b="0" sz="36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4" name="Google Shape;344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833040"/>
            <a:ext cx="9144003" cy="35808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5"/>
          <p:cNvSpPr txBox="1"/>
          <p:nvPr/>
        </p:nvSpPr>
        <p:spPr>
          <a:xfrm>
            <a:off x="2483640" y="0"/>
            <a:ext cx="4680000" cy="119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373E48"/>
                </a:solidFill>
                <a:latin typeface="Corbel"/>
                <a:ea typeface="Corbel"/>
                <a:cs typeface="Corbel"/>
                <a:sym typeface="Corbel"/>
              </a:rPr>
              <a:t>Fetch stage</a:t>
            </a:r>
            <a:endParaRPr b="0" sz="36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" name="Google Shape;350;p55"/>
          <p:cNvSpPr txBox="1"/>
          <p:nvPr/>
        </p:nvSpPr>
        <p:spPr>
          <a:xfrm>
            <a:off x="2319000" y="1310100"/>
            <a:ext cx="3259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Update PC &amp; IR value</a:t>
            </a:r>
            <a:endParaRPr sz="1800"/>
          </a:p>
        </p:txBody>
      </p:sp>
      <p:pic>
        <p:nvPicPr>
          <p:cNvPr id="351" name="Google Shape;351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1650" y="1885500"/>
            <a:ext cx="3844003" cy="478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9"/>
          <p:cNvSpPr txBox="1"/>
          <p:nvPr/>
        </p:nvSpPr>
        <p:spPr>
          <a:xfrm>
            <a:off x="2483640" y="0"/>
            <a:ext cx="4680000" cy="119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373E48"/>
                </a:solidFill>
                <a:latin typeface="Corbel"/>
                <a:ea typeface="Corbel"/>
                <a:cs typeface="Corbel"/>
                <a:sym typeface="Corbel"/>
              </a:rPr>
              <a:t>Block Design</a:t>
            </a:r>
            <a:endParaRPr b="0" sz="36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0" name="Google Shape;14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1475" y="1844775"/>
            <a:ext cx="8032524" cy="4227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56"/>
          <p:cNvSpPr txBox="1"/>
          <p:nvPr/>
        </p:nvSpPr>
        <p:spPr>
          <a:xfrm>
            <a:off x="2483640" y="0"/>
            <a:ext cx="4680000" cy="119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373E48"/>
                </a:solidFill>
                <a:latin typeface="Corbel"/>
                <a:ea typeface="Corbel"/>
                <a:cs typeface="Corbel"/>
                <a:sym typeface="Corbel"/>
              </a:rPr>
              <a:t>Decode</a:t>
            </a:r>
            <a:r>
              <a:rPr lang="en-US" sz="3600">
                <a:solidFill>
                  <a:srgbClr val="373E48"/>
                </a:solidFill>
                <a:latin typeface="Corbel"/>
                <a:ea typeface="Corbel"/>
                <a:cs typeface="Corbel"/>
                <a:sym typeface="Corbel"/>
              </a:rPr>
              <a:t> stage</a:t>
            </a:r>
            <a:endParaRPr b="0" sz="36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7" name="Google Shape;357;p56"/>
          <p:cNvSpPr txBox="1"/>
          <p:nvPr/>
        </p:nvSpPr>
        <p:spPr>
          <a:xfrm>
            <a:off x="5254850" y="1380500"/>
            <a:ext cx="36873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Decode the instruction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Read the register file values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Bypass to the necessary signal to the execute stage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Access the control unit for the control signals needed</a:t>
            </a:r>
            <a:endParaRPr sz="1800"/>
          </a:p>
        </p:txBody>
      </p:sp>
      <p:sp>
        <p:nvSpPr>
          <p:cNvPr id="358" name="Google Shape;358;p56"/>
          <p:cNvSpPr txBox="1"/>
          <p:nvPr/>
        </p:nvSpPr>
        <p:spPr>
          <a:xfrm>
            <a:off x="3580400" y="1196400"/>
            <a:ext cx="513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359" name="Google Shape;359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7750" y="1296850"/>
            <a:ext cx="4087100" cy="544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57"/>
          <p:cNvSpPr txBox="1"/>
          <p:nvPr/>
        </p:nvSpPr>
        <p:spPr>
          <a:xfrm>
            <a:off x="2483640" y="0"/>
            <a:ext cx="4680000" cy="119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373E48"/>
                </a:solidFill>
                <a:latin typeface="Corbel"/>
                <a:ea typeface="Corbel"/>
                <a:cs typeface="Corbel"/>
                <a:sym typeface="Corbel"/>
              </a:rPr>
              <a:t>Execute</a:t>
            </a:r>
            <a:r>
              <a:rPr lang="en-US" sz="3600">
                <a:solidFill>
                  <a:srgbClr val="373E48"/>
                </a:solidFill>
                <a:latin typeface="Corbel"/>
                <a:ea typeface="Corbel"/>
                <a:cs typeface="Corbel"/>
                <a:sym typeface="Corbel"/>
              </a:rPr>
              <a:t> stage</a:t>
            </a:r>
            <a:endParaRPr b="0" sz="36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5" name="Google Shape;365;p57"/>
          <p:cNvSpPr txBox="1"/>
          <p:nvPr/>
        </p:nvSpPr>
        <p:spPr>
          <a:xfrm>
            <a:off x="5254850" y="1380500"/>
            <a:ext cx="36873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Calculate</a:t>
            </a:r>
            <a:r>
              <a:rPr lang="en-US" sz="1800"/>
              <a:t> all values needed</a:t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and bypass the necessary signals to the memory stage</a:t>
            </a:r>
            <a:endParaRPr sz="1800"/>
          </a:p>
        </p:txBody>
      </p:sp>
      <p:pic>
        <p:nvPicPr>
          <p:cNvPr id="366" name="Google Shape;366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6250" y="1816925"/>
            <a:ext cx="4586601" cy="504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58"/>
          <p:cNvSpPr txBox="1"/>
          <p:nvPr/>
        </p:nvSpPr>
        <p:spPr>
          <a:xfrm>
            <a:off x="2483640" y="0"/>
            <a:ext cx="4680000" cy="119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373E48"/>
                </a:solidFill>
                <a:latin typeface="Corbel"/>
                <a:ea typeface="Corbel"/>
                <a:cs typeface="Corbel"/>
                <a:sym typeface="Corbel"/>
              </a:rPr>
              <a:t>Memory</a:t>
            </a:r>
            <a:r>
              <a:rPr lang="en-US" sz="3600">
                <a:solidFill>
                  <a:srgbClr val="373E48"/>
                </a:solidFill>
                <a:latin typeface="Corbel"/>
                <a:ea typeface="Corbel"/>
                <a:cs typeface="Corbel"/>
                <a:sym typeface="Corbel"/>
              </a:rPr>
              <a:t> stage</a:t>
            </a:r>
            <a:endParaRPr b="0" sz="36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2" name="Google Shape;372;p58"/>
          <p:cNvSpPr txBox="1"/>
          <p:nvPr/>
        </p:nvSpPr>
        <p:spPr>
          <a:xfrm>
            <a:off x="5456700" y="1196400"/>
            <a:ext cx="3687300" cy="10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Performs all interaction with the data memory and all other peripherals</a:t>
            </a:r>
            <a:endParaRPr sz="1800"/>
          </a:p>
        </p:txBody>
      </p:sp>
      <p:pic>
        <p:nvPicPr>
          <p:cNvPr id="373" name="Google Shape;373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4225" y="1501200"/>
            <a:ext cx="4739628" cy="5356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59"/>
          <p:cNvSpPr txBox="1"/>
          <p:nvPr/>
        </p:nvSpPr>
        <p:spPr>
          <a:xfrm>
            <a:off x="2483640" y="0"/>
            <a:ext cx="4680000" cy="119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373E48"/>
                </a:solidFill>
                <a:latin typeface="Corbel"/>
                <a:ea typeface="Corbel"/>
                <a:cs typeface="Corbel"/>
                <a:sym typeface="Corbel"/>
              </a:rPr>
              <a:t>Write Back</a:t>
            </a:r>
            <a:r>
              <a:rPr lang="en-US" sz="3600">
                <a:solidFill>
                  <a:srgbClr val="373E48"/>
                </a:solidFill>
                <a:latin typeface="Corbel"/>
                <a:ea typeface="Corbel"/>
                <a:cs typeface="Corbel"/>
                <a:sym typeface="Corbel"/>
              </a:rPr>
              <a:t> stage</a:t>
            </a:r>
            <a:endParaRPr b="0" sz="36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9" name="Google Shape;379;p59"/>
          <p:cNvSpPr txBox="1"/>
          <p:nvPr/>
        </p:nvSpPr>
        <p:spPr>
          <a:xfrm>
            <a:off x="5147975" y="1380500"/>
            <a:ext cx="3687300" cy="332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Write the data into the register file with all needed signals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The “Data_out” signal does not pass through the pipeline register between memory and writing to the register file to compensate for the delay of 1 cycle of data when read from the peripherals</a:t>
            </a:r>
            <a:endParaRPr sz="1800"/>
          </a:p>
        </p:txBody>
      </p:sp>
      <p:pic>
        <p:nvPicPr>
          <p:cNvPr id="380" name="Google Shape;380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1100" y="1276575"/>
            <a:ext cx="3798600" cy="548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60"/>
          <p:cNvSpPr txBox="1"/>
          <p:nvPr/>
        </p:nvSpPr>
        <p:spPr>
          <a:xfrm>
            <a:off x="2483640" y="0"/>
            <a:ext cx="4680000" cy="119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373E48"/>
                </a:solidFill>
                <a:latin typeface="Corbel"/>
                <a:ea typeface="Corbel"/>
                <a:cs typeface="Corbel"/>
                <a:sym typeface="Corbel"/>
              </a:rPr>
              <a:t>Control module</a:t>
            </a:r>
            <a:endParaRPr b="0" sz="36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" name="Google Shape;386;p60"/>
          <p:cNvSpPr txBox="1"/>
          <p:nvPr/>
        </p:nvSpPr>
        <p:spPr>
          <a:xfrm>
            <a:off x="1799475" y="3607150"/>
            <a:ext cx="6580200" cy="30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This module will have the control unit, hazard unit and the check branch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Control unit will </a:t>
            </a:r>
            <a:r>
              <a:rPr lang="en-US" sz="1800"/>
              <a:t>receive the opcodes and </a:t>
            </a:r>
            <a:r>
              <a:rPr lang="en-US" sz="1800"/>
              <a:t>send the necessary signals for the operations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Hazard unit will be responsible for controlling the multiplexers associated with hazards, and controlling the stall and flush signals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Check branch will be responsible for checking whether or not the condition is checked</a:t>
            </a:r>
            <a:endParaRPr sz="1800"/>
          </a:p>
        </p:txBody>
      </p:sp>
      <p:pic>
        <p:nvPicPr>
          <p:cNvPr id="387" name="Google Shape;387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9476" y="1477825"/>
            <a:ext cx="6580322" cy="18238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61"/>
          <p:cNvSpPr txBox="1"/>
          <p:nvPr/>
        </p:nvSpPr>
        <p:spPr>
          <a:xfrm>
            <a:off x="2483640" y="0"/>
            <a:ext cx="4680000" cy="119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373E48"/>
                </a:solidFill>
                <a:latin typeface="Corbel"/>
                <a:ea typeface="Corbel"/>
                <a:cs typeface="Corbel"/>
                <a:sym typeface="Corbel"/>
              </a:rPr>
              <a:t>Hazard Unit Analysis</a:t>
            </a:r>
            <a:endParaRPr b="0" sz="36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" name="Google Shape;393;p61"/>
          <p:cNvSpPr txBox="1"/>
          <p:nvPr/>
        </p:nvSpPr>
        <p:spPr>
          <a:xfrm>
            <a:off x="773425" y="1037650"/>
            <a:ext cx="4083600" cy="9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solidFill>
                  <a:srgbClr val="373E48"/>
                </a:solidFill>
                <a:latin typeface="Corbel"/>
                <a:ea typeface="Corbel"/>
                <a:cs typeface="Corbel"/>
                <a:sym typeface="Corbel"/>
              </a:rPr>
              <a:t>Structural</a:t>
            </a:r>
            <a:r>
              <a:rPr b="1" lang="en-US" sz="2700">
                <a:solidFill>
                  <a:srgbClr val="373E48"/>
                </a:solidFill>
                <a:latin typeface="Corbel"/>
                <a:ea typeface="Corbel"/>
                <a:cs typeface="Corbel"/>
                <a:sym typeface="Corbel"/>
              </a:rPr>
              <a:t> Hazards</a:t>
            </a:r>
            <a:endParaRPr b="1" sz="2700" strike="noStrike">
              <a:solidFill>
                <a:srgbClr val="000000"/>
              </a:solidFill>
            </a:endParaRPr>
          </a:p>
        </p:txBody>
      </p:sp>
      <p:sp>
        <p:nvSpPr>
          <p:cNvPr id="394" name="Google Shape;394;p61"/>
          <p:cNvSpPr txBox="1"/>
          <p:nvPr/>
        </p:nvSpPr>
        <p:spPr>
          <a:xfrm>
            <a:off x="1220825" y="2063750"/>
            <a:ext cx="7508400" cy="48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</p:txBody>
      </p:sp>
      <p:pic>
        <p:nvPicPr>
          <p:cNvPr id="395" name="Google Shape;395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5475" y="2451075"/>
            <a:ext cx="5979099" cy="337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62"/>
          <p:cNvSpPr txBox="1"/>
          <p:nvPr/>
        </p:nvSpPr>
        <p:spPr>
          <a:xfrm>
            <a:off x="2483640" y="0"/>
            <a:ext cx="4680000" cy="119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373E48"/>
                </a:solidFill>
                <a:latin typeface="Corbel"/>
                <a:ea typeface="Corbel"/>
                <a:cs typeface="Corbel"/>
                <a:sym typeface="Corbel"/>
              </a:rPr>
              <a:t>Hazard Unit</a:t>
            </a:r>
            <a:r>
              <a:rPr lang="en-US" sz="3600">
                <a:solidFill>
                  <a:srgbClr val="373E48"/>
                </a:solidFill>
                <a:latin typeface="Corbel"/>
                <a:ea typeface="Corbel"/>
                <a:cs typeface="Corbel"/>
                <a:sym typeface="Corbel"/>
              </a:rPr>
              <a:t> Analysis</a:t>
            </a:r>
            <a:endParaRPr b="0" sz="36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1" name="Google Shape;401;p62"/>
          <p:cNvSpPr txBox="1"/>
          <p:nvPr/>
        </p:nvSpPr>
        <p:spPr>
          <a:xfrm>
            <a:off x="2933225" y="892125"/>
            <a:ext cx="4083600" cy="9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solidFill>
                  <a:srgbClr val="373E48"/>
                </a:solidFill>
                <a:latin typeface="Corbel"/>
                <a:ea typeface="Corbel"/>
                <a:cs typeface="Corbel"/>
                <a:sym typeface="Corbel"/>
              </a:rPr>
              <a:t>Data Hazards</a:t>
            </a:r>
            <a:endParaRPr b="1" sz="2700" strike="noStrike">
              <a:solidFill>
                <a:srgbClr val="000000"/>
              </a:solidFill>
            </a:endParaRPr>
          </a:p>
        </p:txBody>
      </p:sp>
      <p:sp>
        <p:nvSpPr>
          <p:cNvPr id="402" name="Google Shape;402;p62"/>
          <p:cNvSpPr txBox="1"/>
          <p:nvPr/>
        </p:nvSpPr>
        <p:spPr>
          <a:xfrm>
            <a:off x="1220825" y="1630600"/>
            <a:ext cx="7508400" cy="53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US" sz="2000"/>
              <a:t>WAW (Write After Write) </a:t>
            </a:r>
            <a:endParaRPr b="1"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sz="1800"/>
              <a:t>Occurs when an instruction attempts to update an operand before it's modified by other, the writing occurs in an incorrect sequence.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sz="1800"/>
              <a:t>WAW hazards mostly occur in pipelined </a:t>
            </a:r>
            <a:r>
              <a:rPr lang="en-US" sz="1800"/>
              <a:t>microarchitectures</a:t>
            </a:r>
            <a:r>
              <a:rPr lang="en-US" sz="1800"/>
              <a:t> that write in more than one stage to the register file</a:t>
            </a:r>
            <a:br>
              <a:rPr lang="en-US" sz="1800"/>
            </a:b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US" sz="1800"/>
              <a:t>WAR (Write After Read)</a:t>
            </a:r>
            <a:endParaRPr b="1"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sz="1800"/>
              <a:t>This situation arises when an instruction attempts to update a destination before it's accessed by other instruction causing to mistakenly retrieve the new value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sz="1800"/>
              <a:t>Occurs either when there are some instructions that write results early in the instruction pipeline and other instructions that read a source late in the pipeline </a:t>
            </a:r>
            <a:endParaRPr sz="1800"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Since VeSPA Pipeline only writes to the register file in the last stage and if all writes occur in the program order, then.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Char char="○"/>
            </a:pPr>
            <a:r>
              <a:rPr lang="en-US" sz="1800">
                <a:solidFill>
                  <a:srgbClr val="FF0000"/>
                </a:solidFill>
              </a:rPr>
              <a:t>Both hazards are already solved !</a:t>
            </a:r>
            <a:endParaRPr sz="18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63"/>
          <p:cNvSpPr txBox="1"/>
          <p:nvPr/>
        </p:nvSpPr>
        <p:spPr>
          <a:xfrm>
            <a:off x="2483640" y="0"/>
            <a:ext cx="4680000" cy="119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373E48"/>
                </a:solidFill>
                <a:latin typeface="Corbel"/>
                <a:ea typeface="Corbel"/>
                <a:cs typeface="Corbel"/>
                <a:sym typeface="Corbel"/>
              </a:rPr>
              <a:t>Hazard Unit Analysis</a:t>
            </a:r>
            <a:endParaRPr b="0" sz="36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8" name="Google Shape;408;p63"/>
          <p:cNvSpPr txBox="1"/>
          <p:nvPr/>
        </p:nvSpPr>
        <p:spPr>
          <a:xfrm>
            <a:off x="344525" y="1009775"/>
            <a:ext cx="4083600" cy="9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solidFill>
                  <a:srgbClr val="373E48"/>
                </a:solidFill>
                <a:latin typeface="Corbel"/>
                <a:ea typeface="Corbel"/>
                <a:cs typeface="Corbel"/>
                <a:sym typeface="Corbel"/>
              </a:rPr>
              <a:t>Data</a:t>
            </a:r>
            <a:r>
              <a:rPr b="1" lang="en-US" sz="2700">
                <a:solidFill>
                  <a:srgbClr val="373E48"/>
                </a:solidFill>
                <a:latin typeface="Corbel"/>
                <a:ea typeface="Corbel"/>
                <a:cs typeface="Corbel"/>
                <a:sym typeface="Corbel"/>
              </a:rPr>
              <a:t> Hazards</a:t>
            </a:r>
            <a:endParaRPr b="1" sz="2700" strike="noStrike">
              <a:solidFill>
                <a:srgbClr val="000000"/>
              </a:solidFill>
            </a:endParaRPr>
          </a:p>
        </p:txBody>
      </p:sp>
      <p:sp>
        <p:nvSpPr>
          <p:cNvPr id="409" name="Google Shape;409;p63"/>
          <p:cNvSpPr txBox="1"/>
          <p:nvPr/>
        </p:nvSpPr>
        <p:spPr>
          <a:xfrm>
            <a:off x="1297025" y="1807125"/>
            <a:ext cx="7508400" cy="53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US" sz="2000"/>
              <a:t>RAW</a:t>
            </a:r>
            <a:endParaRPr b="1"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-US" sz="1800">
                <a:solidFill>
                  <a:schemeClr val="dk1"/>
                </a:solidFill>
              </a:rPr>
              <a:t>Occurs when an instruction tries to access a source before it has been written to it, therefore it mistakenly retrieves the old value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solidFill>
                  <a:srgbClr val="3C78D8"/>
                </a:solidFill>
              </a:rPr>
              <a:t>Possible Solutions:</a:t>
            </a:r>
            <a:endParaRPr b="1" sz="1900">
              <a:solidFill>
                <a:srgbClr val="3C78D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3C78D8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Insert NOPs at compile time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Rearrange code at compile time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Scoreboarding (Validation bits in the register file)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Stall the processor at run time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Data forward at run time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64"/>
          <p:cNvSpPr txBox="1"/>
          <p:nvPr/>
        </p:nvSpPr>
        <p:spPr>
          <a:xfrm>
            <a:off x="2483640" y="0"/>
            <a:ext cx="4680000" cy="119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373E48"/>
                </a:solidFill>
                <a:latin typeface="Corbel"/>
                <a:ea typeface="Corbel"/>
                <a:cs typeface="Corbel"/>
                <a:sym typeface="Corbel"/>
              </a:rPr>
              <a:t>Hazard Unit Analysis</a:t>
            </a:r>
            <a:endParaRPr b="0" sz="36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" name="Google Shape;415;p64"/>
          <p:cNvSpPr txBox="1"/>
          <p:nvPr/>
        </p:nvSpPr>
        <p:spPr>
          <a:xfrm>
            <a:off x="344525" y="1009775"/>
            <a:ext cx="4083600" cy="9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solidFill>
                  <a:srgbClr val="373E48"/>
                </a:solidFill>
                <a:latin typeface="Corbel"/>
                <a:ea typeface="Corbel"/>
                <a:cs typeface="Corbel"/>
                <a:sym typeface="Corbel"/>
              </a:rPr>
              <a:t>ScoreBoarding</a:t>
            </a:r>
            <a:endParaRPr b="1" sz="2700" strike="noStrike">
              <a:solidFill>
                <a:srgbClr val="000000"/>
              </a:solidFill>
            </a:endParaRPr>
          </a:p>
        </p:txBody>
      </p:sp>
      <p:sp>
        <p:nvSpPr>
          <p:cNvPr id="416" name="Google Shape;416;p64"/>
          <p:cNvSpPr txBox="1"/>
          <p:nvPr/>
        </p:nvSpPr>
        <p:spPr>
          <a:xfrm>
            <a:off x="1297025" y="1807125"/>
            <a:ext cx="7508400" cy="53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</p:txBody>
      </p:sp>
      <p:pic>
        <p:nvPicPr>
          <p:cNvPr id="417" name="Google Shape;417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8225" y="1915325"/>
            <a:ext cx="4450425" cy="3304775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p64"/>
          <p:cNvSpPr txBox="1"/>
          <p:nvPr/>
        </p:nvSpPr>
        <p:spPr>
          <a:xfrm>
            <a:off x="5947925" y="1490900"/>
            <a:ext cx="2857500" cy="44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Detect if an instruction in the decode will later on write to the regFile and </a:t>
            </a:r>
            <a:r>
              <a:rPr b="1" lang="en-US" sz="1800">
                <a:solidFill>
                  <a:srgbClr val="FF0000"/>
                </a:solidFill>
              </a:rPr>
              <a:t>clear the bit </a:t>
            </a:r>
            <a:r>
              <a:rPr lang="en-US" sz="1800">
                <a:solidFill>
                  <a:schemeClr val="dk1"/>
                </a:solidFill>
              </a:rPr>
              <a:t>of that register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Then </a:t>
            </a:r>
            <a:r>
              <a:rPr b="1" lang="en-US" sz="1800">
                <a:solidFill>
                  <a:srgbClr val="FF0000"/>
                </a:solidFill>
              </a:rPr>
              <a:t>Set the bit </a:t>
            </a:r>
            <a:r>
              <a:rPr lang="en-US" sz="1800">
                <a:solidFill>
                  <a:schemeClr val="dk1"/>
                </a:solidFill>
              </a:rPr>
              <a:t>when the writing is completed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-US" sz="1800">
                <a:solidFill>
                  <a:srgbClr val="FF0000"/>
                </a:solidFill>
              </a:rPr>
              <a:t>Stall</a:t>
            </a:r>
            <a:r>
              <a:rPr lang="en-US" sz="1800">
                <a:solidFill>
                  <a:schemeClr val="dk1"/>
                </a:solidFill>
              </a:rPr>
              <a:t> if the bit is 0 when reading a register until it is set again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419" name="Google Shape;419;p64"/>
          <p:cNvSpPr txBox="1"/>
          <p:nvPr/>
        </p:nvSpPr>
        <p:spPr>
          <a:xfrm>
            <a:off x="1297025" y="5661600"/>
            <a:ext cx="6931200" cy="11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This would stall the pipeline not only for </a:t>
            </a:r>
            <a:r>
              <a:rPr b="1" lang="en-US" sz="1800">
                <a:solidFill>
                  <a:srgbClr val="FF0000"/>
                </a:solidFill>
              </a:rPr>
              <a:t>RAW</a:t>
            </a:r>
            <a:r>
              <a:rPr lang="en-US" sz="1800">
                <a:solidFill>
                  <a:schemeClr val="dk1"/>
                </a:solidFill>
              </a:rPr>
              <a:t> but also for </a:t>
            </a:r>
            <a:r>
              <a:rPr b="1" lang="en-US" sz="1800">
                <a:solidFill>
                  <a:srgbClr val="FF0000"/>
                </a:solidFill>
              </a:rPr>
              <a:t>WAW</a:t>
            </a:r>
            <a:r>
              <a:rPr lang="en-US" sz="1800">
                <a:solidFill>
                  <a:schemeClr val="dk1"/>
                </a:solidFill>
              </a:rPr>
              <a:t> and </a:t>
            </a:r>
            <a:r>
              <a:rPr b="1" lang="en-US" sz="1800">
                <a:solidFill>
                  <a:srgbClr val="FF0000"/>
                </a:solidFill>
              </a:rPr>
              <a:t>WAR</a:t>
            </a:r>
            <a:r>
              <a:rPr lang="en-US" sz="1800">
                <a:solidFill>
                  <a:schemeClr val="dk1"/>
                </a:solidFill>
              </a:rPr>
              <a:t> hazards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65"/>
          <p:cNvSpPr txBox="1"/>
          <p:nvPr/>
        </p:nvSpPr>
        <p:spPr>
          <a:xfrm>
            <a:off x="2483640" y="0"/>
            <a:ext cx="4680000" cy="119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373E48"/>
                </a:solidFill>
                <a:latin typeface="Corbel"/>
                <a:ea typeface="Corbel"/>
                <a:cs typeface="Corbel"/>
                <a:sym typeface="Corbel"/>
              </a:rPr>
              <a:t>Hazard Unit Analysis</a:t>
            </a:r>
            <a:endParaRPr b="0" sz="36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5" name="Google Shape;425;p65"/>
          <p:cNvSpPr txBox="1"/>
          <p:nvPr/>
        </p:nvSpPr>
        <p:spPr>
          <a:xfrm>
            <a:off x="973175" y="1030025"/>
            <a:ext cx="4083600" cy="9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solidFill>
                  <a:srgbClr val="373E48"/>
                </a:solidFill>
                <a:latin typeface="Corbel"/>
                <a:ea typeface="Corbel"/>
                <a:cs typeface="Corbel"/>
                <a:sym typeface="Corbel"/>
              </a:rPr>
              <a:t>Data Hazards Solutions</a:t>
            </a:r>
            <a:endParaRPr b="1" sz="2700" strike="noStrike">
              <a:solidFill>
                <a:srgbClr val="000000"/>
              </a:solidFill>
            </a:endParaRPr>
          </a:p>
        </p:txBody>
      </p:sp>
      <p:sp>
        <p:nvSpPr>
          <p:cNvPr id="426" name="Google Shape;426;p65"/>
          <p:cNvSpPr txBox="1"/>
          <p:nvPr/>
        </p:nvSpPr>
        <p:spPr>
          <a:xfrm>
            <a:off x="1297025" y="1807125"/>
            <a:ext cx="7508400" cy="53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-US" sz="1800">
                <a:solidFill>
                  <a:schemeClr val="dk1"/>
                </a:solidFill>
              </a:rPr>
              <a:t>Inserting NOPs or re-order instructions at compile time for them to become less dependent</a:t>
            </a:r>
            <a:endParaRPr b="1" sz="1800">
              <a:solidFill>
                <a:schemeClr val="dk1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-US" sz="1800">
                <a:solidFill>
                  <a:schemeClr val="dk1"/>
                </a:solidFill>
              </a:rPr>
              <a:t>reduces the cost of hardware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-US" sz="1800">
                <a:solidFill>
                  <a:schemeClr val="dk1"/>
                </a:solidFill>
              </a:rPr>
              <a:t>overloads the compiler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-US" sz="1800">
                <a:solidFill>
                  <a:schemeClr val="dk1"/>
                </a:solidFill>
              </a:rPr>
              <a:t>if the pipeline changes then there would be more need to re-design the backend of compiler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Having a dedicated unit (Hazard Unit) to detect the hazard and stall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0"/>
          <p:cNvSpPr txBox="1"/>
          <p:nvPr/>
        </p:nvSpPr>
        <p:spPr>
          <a:xfrm>
            <a:off x="2483640" y="0"/>
            <a:ext cx="4680000" cy="119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373E48"/>
                </a:solidFill>
                <a:latin typeface="Corbel"/>
                <a:ea typeface="Corbel"/>
                <a:cs typeface="Corbel"/>
                <a:sym typeface="Corbel"/>
              </a:rPr>
              <a:t>Custom Interconnect</a:t>
            </a:r>
            <a:endParaRPr b="0" sz="36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6" name="Google Shape;14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7513" y="1576725"/>
            <a:ext cx="6015426" cy="405155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30"/>
          <p:cNvSpPr txBox="1"/>
          <p:nvPr/>
        </p:nvSpPr>
        <p:spPr>
          <a:xfrm>
            <a:off x="1992475" y="5565950"/>
            <a:ext cx="5319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66"/>
          <p:cNvSpPr txBox="1"/>
          <p:nvPr/>
        </p:nvSpPr>
        <p:spPr>
          <a:xfrm>
            <a:off x="2483640" y="0"/>
            <a:ext cx="4680000" cy="119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373E48"/>
                </a:solidFill>
                <a:latin typeface="Corbel"/>
                <a:ea typeface="Corbel"/>
                <a:cs typeface="Corbel"/>
                <a:sym typeface="Corbel"/>
              </a:rPr>
              <a:t>Hazard Unit Analysis</a:t>
            </a:r>
            <a:endParaRPr b="0" sz="36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2" name="Google Shape;432;p66"/>
          <p:cNvSpPr txBox="1"/>
          <p:nvPr/>
        </p:nvSpPr>
        <p:spPr>
          <a:xfrm>
            <a:off x="344525" y="1009775"/>
            <a:ext cx="4083600" cy="9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solidFill>
                  <a:srgbClr val="373E48"/>
                </a:solidFill>
                <a:latin typeface="Corbel"/>
                <a:ea typeface="Corbel"/>
                <a:cs typeface="Corbel"/>
                <a:sym typeface="Corbel"/>
              </a:rPr>
              <a:t>Control Hazard</a:t>
            </a:r>
            <a:endParaRPr b="1" sz="2700" strike="noStrike">
              <a:solidFill>
                <a:srgbClr val="000000"/>
              </a:solidFill>
            </a:endParaRPr>
          </a:p>
        </p:txBody>
      </p:sp>
      <p:sp>
        <p:nvSpPr>
          <p:cNvPr id="433" name="Google Shape;433;p66"/>
          <p:cNvSpPr txBox="1"/>
          <p:nvPr/>
        </p:nvSpPr>
        <p:spPr>
          <a:xfrm>
            <a:off x="1236875" y="2012150"/>
            <a:ext cx="4049700" cy="47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2000">
                <a:solidFill>
                  <a:schemeClr val="dk1"/>
                </a:solidFill>
              </a:rPr>
              <a:t>Solutions:</a:t>
            </a:r>
            <a:endParaRPr sz="2000">
              <a:solidFill>
                <a:schemeClr val="dk1"/>
              </a:solidFill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</a:pPr>
            <a:r>
              <a:rPr lang="en-US" sz="2000">
                <a:solidFill>
                  <a:schemeClr val="dk1"/>
                </a:solidFill>
              </a:rPr>
              <a:t>Static Prediction</a:t>
            </a:r>
            <a:endParaRPr sz="2000">
              <a:solidFill>
                <a:schemeClr val="dk1"/>
              </a:solidFill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</a:pPr>
            <a:r>
              <a:rPr lang="en-US" sz="2000">
                <a:solidFill>
                  <a:schemeClr val="dk1"/>
                </a:solidFill>
              </a:rPr>
              <a:t>Dynamic </a:t>
            </a:r>
            <a:r>
              <a:rPr lang="en-US" sz="2000">
                <a:solidFill>
                  <a:schemeClr val="dk1"/>
                </a:solidFill>
              </a:rPr>
              <a:t>Prediction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>
                <a:solidFill>
                  <a:schemeClr val="dk1"/>
                </a:solidFill>
              </a:rPr>
              <a:t>The selected solution to 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</a:rPr>
              <a:t>mitigate</a:t>
            </a:r>
            <a:r>
              <a:rPr lang="en-US" sz="2000">
                <a:solidFill>
                  <a:schemeClr val="dk1"/>
                </a:solidFill>
              </a:rPr>
              <a:t> control hazards was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</a:rPr>
              <a:t>static prediction (Assume Branch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</a:rPr>
              <a:t>not taken) 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</p:txBody>
      </p:sp>
      <p:pic>
        <p:nvPicPr>
          <p:cNvPr id="434" name="Google Shape;434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6575" y="1196400"/>
            <a:ext cx="3783610" cy="566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/>
        </p:nvSpPr>
        <p:spPr>
          <a:xfrm>
            <a:off x="2483640" y="0"/>
            <a:ext cx="4680000" cy="119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373E48"/>
                </a:solidFill>
                <a:latin typeface="Corbel"/>
                <a:ea typeface="Corbel"/>
                <a:cs typeface="Corbel"/>
                <a:sym typeface="Corbel"/>
              </a:rPr>
              <a:t>Hazard Unit Design</a:t>
            </a:r>
            <a:endParaRPr b="0" sz="36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0" name="Google Shape;440;p67"/>
          <p:cNvSpPr txBox="1"/>
          <p:nvPr/>
        </p:nvSpPr>
        <p:spPr>
          <a:xfrm>
            <a:off x="621425" y="1009775"/>
            <a:ext cx="4083600" cy="9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solidFill>
                  <a:srgbClr val="373E48"/>
                </a:solidFill>
                <a:latin typeface="Corbel"/>
                <a:ea typeface="Corbel"/>
                <a:cs typeface="Corbel"/>
                <a:sym typeface="Corbel"/>
              </a:rPr>
              <a:t>Structural Hazard</a:t>
            </a:r>
            <a:endParaRPr b="1" sz="2700" strike="noStrike">
              <a:solidFill>
                <a:srgbClr val="000000"/>
              </a:solidFill>
            </a:endParaRPr>
          </a:p>
        </p:txBody>
      </p:sp>
      <p:sp>
        <p:nvSpPr>
          <p:cNvPr id="441" name="Google Shape;441;p67"/>
          <p:cNvSpPr txBox="1"/>
          <p:nvPr/>
        </p:nvSpPr>
        <p:spPr>
          <a:xfrm>
            <a:off x="1283000" y="1864500"/>
            <a:ext cx="7522500" cy="499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Resolves conflicts between memory-related operations</a:t>
            </a:r>
            <a:endParaRPr sz="1800"/>
          </a:p>
        </p:txBody>
      </p:sp>
      <p:pic>
        <p:nvPicPr>
          <p:cNvPr id="442" name="Google Shape;442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1149" y="2707712"/>
            <a:ext cx="4960150" cy="3882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8"/>
          <p:cNvSpPr txBox="1"/>
          <p:nvPr/>
        </p:nvSpPr>
        <p:spPr>
          <a:xfrm>
            <a:off x="2483640" y="0"/>
            <a:ext cx="4680000" cy="119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373E48"/>
                </a:solidFill>
                <a:latin typeface="Corbel"/>
                <a:ea typeface="Corbel"/>
                <a:cs typeface="Corbel"/>
                <a:sym typeface="Corbel"/>
              </a:rPr>
              <a:t>Hazard Unit Design</a:t>
            </a:r>
            <a:endParaRPr b="0" sz="36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8" name="Google Shape;448;p68"/>
          <p:cNvSpPr txBox="1"/>
          <p:nvPr/>
        </p:nvSpPr>
        <p:spPr>
          <a:xfrm>
            <a:off x="1126551" y="1196400"/>
            <a:ext cx="2688300" cy="81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solidFill>
                  <a:srgbClr val="373E48"/>
                </a:solidFill>
                <a:latin typeface="Corbel"/>
                <a:ea typeface="Corbel"/>
                <a:cs typeface="Corbel"/>
                <a:sym typeface="Corbel"/>
              </a:rPr>
              <a:t>Control Hazards</a:t>
            </a:r>
            <a:endParaRPr b="1" sz="2700" strike="noStrike">
              <a:solidFill>
                <a:srgbClr val="000000"/>
              </a:solidFill>
            </a:endParaRPr>
          </a:p>
        </p:txBody>
      </p:sp>
      <p:sp>
        <p:nvSpPr>
          <p:cNvPr id="449" name="Google Shape;449;p68"/>
          <p:cNvSpPr txBox="1"/>
          <p:nvPr/>
        </p:nvSpPr>
        <p:spPr>
          <a:xfrm>
            <a:off x="1285425" y="1925400"/>
            <a:ext cx="7454100" cy="493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2000"/>
              <a:t>Assume Branch-not-taken (Static Prediction) </a:t>
            </a:r>
            <a:endParaRPr sz="1800"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</p:txBody>
      </p:sp>
      <p:pic>
        <p:nvPicPr>
          <p:cNvPr id="450" name="Google Shape;450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1917" y="2517351"/>
            <a:ext cx="7902958" cy="336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69"/>
          <p:cNvSpPr txBox="1"/>
          <p:nvPr/>
        </p:nvSpPr>
        <p:spPr>
          <a:xfrm>
            <a:off x="1107000" y="3835800"/>
            <a:ext cx="7577400" cy="1469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6" name="Google Shape;456;p69"/>
          <p:cNvSpPr txBox="1"/>
          <p:nvPr/>
        </p:nvSpPr>
        <p:spPr>
          <a:xfrm>
            <a:off x="1107000" y="1830300"/>
            <a:ext cx="7577400" cy="864600"/>
          </a:xfrm>
          <a:prstGeom prst="rect">
            <a:avLst/>
          </a:prstGeom>
          <a:solidFill>
            <a:srgbClr val="FFFFFF">
              <a:alpha val="64709"/>
            </a:srgbClr>
          </a:solidFill>
          <a:ln>
            <a:noFill/>
          </a:ln>
        </p:spPr>
        <p:txBody>
          <a:bodyPr anchorCtr="1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7" name="Google Shape;457;p69"/>
          <p:cNvSpPr/>
          <p:nvPr/>
        </p:nvSpPr>
        <p:spPr>
          <a:xfrm>
            <a:off x="1502075" y="2047954"/>
            <a:ext cx="6652800" cy="4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100">
                <a:latin typeface="Calibri"/>
                <a:ea typeface="Calibri"/>
                <a:cs typeface="Calibri"/>
                <a:sym typeface="Calibri"/>
              </a:rPr>
              <a:t>Thank you for your attention !</a:t>
            </a:r>
            <a:endParaRPr b="0" sz="21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1"/>
          <p:cNvSpPr txBox="1"/>
          <p:nvPr/>
        </p:nvSpPr>
        <p:spPr>
          <a:xfrm>
            <a:off x="2483640" y="0"/>
            <a:ext cx="4680000" cy="119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373E48"/>
                </a:solidFill>
                <a:latin typeface="Corbel"/>
                <a:ea typeface="Corbel"/>
                <a:cs typeface="Corbel"/>
                <a:sym typeface="Corbel"/>
              </a:rPr>
              <a:t>Custom Interconnect</a:t>
            </a:r>
            <a:endParaRPr b="0" sz="36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3" name="Google Shape;15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6598" y="1764725"/>
            <a:ext cx="4875725" cy="256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83650" y="4628400"/>
            <a:ext cx="2533650" cy="186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45823" y="1764725"/>
            <a:ext cx="2276475" cy="419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2"/>
          <p:cNvSpPr txBox="1"/>
          <p:nvPr/>
        </p:nvSpPr>
        <p:spPr>
          <a:xfrm>
            <a:off x="2483640" y="0"/>
            <a:ext cx="4680000" cy="119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373E48"/>
                </a:solidFill>
                <a:latin typeface="Corbel"/>
                <a:ea typeface="Corbel"/>
                <a:cs typeface="Corbel"/>
                <a:sym typeface="Corbel"/>
              </a:rPr>
              <a:t>Custom Interconnect signals</a:t>
            </a:r>
            <a:endParaRPr b="0" sz="36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" name="Google Shape;16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175" y="1357700"/>
            <a:ext cx="8899674" cy="294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95013" y="4543275"/>
            <a:ext cx="857250" cy="184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3"/>
          <p:cNvSpPr txBox="1"/>
          <p:nvPr/>
        </p:nvSpPr>
        <p:spPr>
          <a:xfrm>
            <a:off x="1113325" y="1196400"/>
            <a:ext cx="8030700" cy="51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Less delay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sz="1800"/>
              <a:t>5 cycles delay for AXI vs 1 cycle delay for the custom bus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Less complexity</a:t>
            </a:r>
            <a:endParaRPr sz="1800"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sz="1800"/>
              <a:t>Uses fewer signals, which makes it simpler to use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Acknowledge signals</a:t>
            </a:r>
            <a:endParaRPr sz="1800"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The AXI protocol uses acknowledge signals, while on the custom bus assumes the connection is always successful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Scalability</a:t>
            </a:r>
            <a:endParaRPr sz="1800"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sz="1800"/>
              <a:t>The AXI protocol supports the addition of new peripherals without the need to interfere with the AXI interconnect, which is not possible with the custom bus, when a new peripheral is added, it needs to be added to the interconnecter</a:t>
            </a:r>
            <a:endParaRPr sz="1800"/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68" name="Google Shape;168;p33"/>
          <p:cNvSpPr txBox="1"/>
          <p:nvPr/>
        </p:nvSpPr>
        <p:spPr>
          <a:xfrm>
            <a:off x="2483640" y="0"/>
            <a:ext cx="4680000" cy="119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373E48"/>
                </a:solidFill>
                <a:latin typeface="Corbel"/>
                <a:ea typeface="Corbel"/>
                <a:cs typeface="Corbel"/>
                <a:sym typeface="Corbel"/>
              </a:rPr>
              <a:t>Bus Trade-off </a:t>
            </a:r>
            <a:endParaRPr sz="3600">
              <a:solidFill>
                <a:srgbClr val="373E48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373E48"/>
                </a:solidFill>
                <a:latin typeface="Corbel"/>
                <a:ea typeface="Corbel"/>
                <a:cs typeface="Corbel"/>
                <a:sym typeface="Corbel"/>
              </a:rPr>
              <a:t>(Custom vs AXI)</a:t>
            </a:r>
            <a:endParaRPr b="0" sz="36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4"/>
          <p:cNvSpPr txBox="1"/>
          <p:nvPr/>
        </p:nvSpPr>
        <p:spPr>
          <a:xfrm>
            <a:off x="2231990" y="2830800"/>
            <a:ext cx="4680000" cy="119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400">
                <a:solidFill>
                  <a:srgbClr val="373E48"/>
                </a:solidFill>
                <a:latin typeface="Corbel"/>
                <a:ea typeface="Corbel"/>
                <a:cs typeface="Corbel"/>
                <a:sym typeface="Corbel"/>
              </a:rPr>
              <a:t>Peripherals</a:t>
            </a:r>
            <a:endParaRPr b="1" sz="6400" strike="noStrike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5"/>
          <p:cNvSpPr txBox="1"/>
          <p:nvPr/>
        </p:nvSpPr>
        <p:spPr>
          <a:xfrm>
            <a:off x="2483640" y="0"/>
            <a:ext cx="4680000" cy="119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373E48"/>
                </a:solidFill>
                <a:latin typeface="Corbel"/>
                <a:ea typeface="Corbel"/>
                <a:cs typeface="Corbel"/>
                <a:sym typeface="Corbel"/>
              </a:rPr>
              <a:t>UART</a:t>
            </a:r>
            <a:endParaRPr b="0" sz="36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35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/>
          </a:p>
        </p:txBody>
      </p:sp>
      <p:sp>
        <p:nvSpPr>
          <p:cNvPr id="180" name="Google Shape;180;p35"/>
          <p:cNvSpPr txBox="1"/>
          <p:nvPr/>
        </p:nvSpPr>
        <p:spPr>
          <a:xfrm>
            <a:off x="684813" y="1196388"/>
            <a:ext cx="4680000" cy="81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solidFill>
                  <a:srgbClr val="373E48"/>
                </a:solidFill>
                <a:latin typeface="Corbel"/>
                <a:ea typeface="Corbel"/>
                <a:cs typeface="Corbel"/>
                <a:sym typeface="Corbel"/>
              </a:rPr>
              <a:t>Peripheral Overview</a:t>
            </a:r>
            <a:endParaRPr b="1" sz="2700" strike="noStrike">
              <a:solidFill>
                <a:srgbClr val="000000"/>
              </a:solidFill>
            </a:endParaRPr>
          </a:p>
        </p:txBody>
      </p:sp>
      <p:pic>
        <p:nvPicPr>
          <p:cNvPr id="181" name="Google Shape;18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1663" y="2007100"/>
            <a:ext cx="6485627" cy="284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84350" y="4980350"/>
            <a:ext cx="2380274" cy="1702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